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3U1uUu6F/7/JYJdrzrIgg==" hashData="yyhN8z9ny+kBaMaWMS8WGOmcRq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29680-7B19-40FD-B3AA-50DC48AD70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76634F-4AAB-46D9-8777-5A2FEE4406B8}" type="pres">
      <dgm:prSet presAssocID="{A4F29680-7B19-40FD-B3AA-50DC48AD70F0}" presName="linear" presStyleCnt="0">
        <dgm:presLayoutVars>
          <dgm:animLvl val="lvl"/>
          <dgm:resizeHandles val="exact"/>
        </dgm:presLayoutVars>
      </dgm:prSet>
      <dgm:spPr/>
      <dgm:t>
        <a:bodyPr/>
        <a:lstStyle/>
        <a:p>
          <a:endParaRPr lang="en-US"/>
        </a:p>
      </dgm:t>
    </dgm:pt>
  </dgm:ptLst>
  <dgm:cxnLst>
    <dgm:cxn modelId="{8685EDF1-2571-4569-853A-8D5B45EBD39F}" type="presOf" srcId="{A4F29680-7B19-40FD-B3AA-50DC48AD70F0}" destId="{D776634F-4AAB-46D9-8777-5A2FEE4406B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1CBF4-5DD8-4E39-94FD-FF03B4560B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7E9344A-9635-44B9-8566-8673CEDCEE2F}" type="pres">
      <dgm:prSet presAssocID="{4F01CBF4-5DD8-4E39-94FD-FF03B4560B7C}" presName="linear" presStyleCnt="0">
        <dgm:presLayoutVars>
          <dgm:animLvl val="lvl"/>
          <dgm:resizeHandles val="exact"/>
        </dgm:presLayoutVars>
      </dgm:prSet>
      <dgm:spPr/>
      <dgm:t>
        <a:bodyPr/>
        <a:lstStyle/>
        <a:p>
          <a:endParaRPr lang="en-GB"/>
        </a:p>
      </dgm:t>
    </dgm:pt>
  </dgm:ptLst>
  <dgm:cxnLst>
    <dgm:cxn modelId="{C66C045A-A904-4784-99A9-0FD2543BC6A7}" type="presOf" srcId="{4F01CBF4-5DD8-4E39-94FD-FF03B4560B7C}" destId="{27E9344A-9635-44B9-8566-8673CEDCEE2F}"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12DCE-6285-4F50-AB86-4BC6E3358109}" type="datetimeFigureOut">
              <a:rPr lang="en-US" smtClean="0"/>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404AF-87F2-4D4A-8EDA-E047E11103CA}" type="slidenum">
              <a:rPr lang="en-US" smtClean="0"/>
              <a:t>‹#›</a:t>
            </a:fld>
            <a:endParaRPr lang="en-US"/>
          </a:p>
        </p:txBody>
      </p:sp>
    </p:spTree>
    <p:extLst>
      <p:ext uri="{BB962C8B-B14F-4D97-AF65-F5344CB8AC3E}">
        <p14:creationId xmlns:p14="http://schemas.microsoft.com/office/powerpoint/2010/main" val="106366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ＭＳ Ｐゴシック" pitchFamily="34" charset="-128"/>
              </a:defRPr>
            </a:lvl1pPr>
            <a:lvl2pPr marL="728165" indent="-280064" eaLnBrk="0" hangingPunct="0">
              <a:defRPr kumimoji="1" sz="2400">
                <a:solidFill>
                  <a:schemeClr val="tx1"/>
                </a:solidFill>
                <a:latin typeface="Arial" pitchFamily="34" charset="0"/>
                <a:ea typeface="ＭＳ Ｐゴシック" pitchFamily="34" charset="-128"/>
              </a:defRPr>
            </a:lvl2pPr>
            <a:lvl3pPr marL="1120254" indent="-224051" eaLnBrk="0" hangingPunct="0">
              <a:defRPr kumimoji="1" sz="2400">
                <a:solidFill>
                  <a:schemeClr val="tx1"/>
                </a:solidFill>
                <a:latin typeface="Arial" pitchFamily="34" charset="0"/>
                <a:ea typeface="ＭＳ Ｐゴシック" pitchFamily="34" charset="-128"/>
              </a:defRPr>
            </a:lvl3pPr>
            <a:lvl4pPr marL="1568356" indent="-224051" eaLnBrk="0" hangingPunct="0">
              <a:defRPr kumimoji="1" sz="2400">
                <a:solidFill>
                  <a:schemeClr val="tx1"/>
                </a:solidFill>
                <a:latin typeface="Arial" pitchFamily="34" charset="0"/>
                <a:ea typeface="ＭＳ Ｐゴシック" pitchFamily="34" charset="-128"/>
              </a:defRPr>
            </a:lvl4pPr>
            <a:lvl5pPr marL="2016458" indent="-224051" eaLnBrk="0" hangingPunct="0">
              <a:defRPr kumimoji="1" sz="2400">
                <a:solidFill>
                  <a:schemeClr val="tx1"/>
                </a:solidFill>
                <a:latin typeface="Arial" pitchFamily="34" charset="0"/>
                <a:ea typeface="ＭＳ Ｐゴシック" pitchFamily="34" charset="-128"/>
              </a:defRPr>
            </a:lvl5pPr>
            <a:lvl6pPr marL="2464559" indent="-224051"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12661" indent="-224051"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360763" indent="-224051"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08865" indent="-224051"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fld id="{94D98C64-75F3-4458-8C36-7DF4D73DDB95}" type="slidenum">
              <a:rPr kumimoji="0" lang="en-US" altLang="en-US" sz="1200">
                <a:solidFill>
                  <a:srgbClr val="000000"/>
                </a:solidFill>
                <a:latin typeface="Calibri" pitchFamily="34" charset="0"/>
              </a:rPr>
              <a:pPr eaLnBrk="1" hangingPunct="1"/>
              <a:t>7</a:t>
            </a:fld>
            <a:endParaRPr kumimoji="0" lang="en-US" altLang="en-US"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EE648181-676C-4E8A-A8D0-175479723363}"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7720BE11-DC19-4AA9-A637-60606332DD97}"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42144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27F44361-693E-4558-918F-C6DAD67BA505}"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BEA6BD11-03C0-45C9-AA3B-5B4D677C6A43}"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293123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B717B891-0472-460F-ABB8-018319421C2D}"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1E39BDD9-18C1-46C6-A921-D5953E6C1184}"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246014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E6B02B54-D943-44E1-BE37-42C48A696589}"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E21354A1-B2F0-4DFE-A64D-BEDB33F71220}"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37340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AD3A9613-D4DF-4B95-96FF-8DB12DD07433}"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673E8FBB-33D5-4D6F-86C7-B465273DF2C1}"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214732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73A25E37-A631-48FA-BE1E-700561196367}"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0E6439B7-DDCE-4D5D-937E-2B3A273D6E5F}"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0526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A06FF10C-0C50-42A4-8D1E-6628A334AA63}"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6A10F725-74FB-4BC1-AA73-CCC9D12C1D88}"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210354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C143B3E9-A0B0-4FC6-BCDF-D49598D97899}"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F6074790-E60D-47BA-AF7E-979A8B0C0953}"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98804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57A25564-1052-4CA8-A556-5533FE53B525}"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1561E317-9E50-4C75-9D47-CA3FEA0518C3}"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631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5B201632-62B5-42DD-9639-2398277ED724}"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C5F3C2F5-F9DB-499E-97F0-D4BAD2E7D2E8}"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8321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7093DD9E-9D27-4EA5-B869-11E052E590EF}" type="datetimeFigureOut">
              <a:rPr lang="en-US" altLang="en-US">
                <a:ea typeface="ＭＳ Ｐゴシック" pitchFamily="34" charset="-128"/>
              </a:rPr>
              <a:pPr fontAlgn="base">
                <a:spcBef>
                  <a:spcPct val="0"/>
                </a:spcBef>
                <a:spcAft>
                  <a:spcPct val="0"/>
                </a:spcAft>
              </a:pPr>
              <a:t>12/10/2014</a:t>
            </a:fld>
            <a:endParaRPr lang="en-US" altLang="en-US">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ea typeface="新細明體" pitchFamily="18" charset="-120"/>
              </a:defRPr>
            </a:lvl1pPr>
          </a:lstStyle>
          <a:p>
            <a:pPr fontAlgn="base">
              <a:spcBef>
                <a:spcPct val="0"/>
              </a:spcBef>
              <a:spcAft>
                <a:spcPct val="0"/>
              </a:spcAft>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FFFFFF"/>
                </a:solidFill>
                <a:latin typeface="Calibri" pitchFamily="34" charset="0"/>
              </a:defRPr>
            </a:lvl1pPr>
          </a:lstStyle>
          <a:p>
            <a:pPr fontAlgn="base">
              <a:spcBef>
                <a:spcPct val="0"/>
              </a:spcBef>
              <a:spcAft>
                <a:spcPct val="0"/>
              </a:spcAft>
            </a:pPr>
            <a:fld id="{7B76D650-32C9-41C7-8048-35106955CC7F}"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87777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0178" name="Picture 2" descr="O:\Product_SC\Communications\Graphics\Company Logo\HK.SHOP.COM_Logos\HK&amp;Shop.com_Logos\MarketHongKong&amp;Shop.com_SidebySideLog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29300" y="6477000"/>
            <a:ext cx="3314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descr="S_CH_r1.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91400" y="4899025"/>
            <a:ext cx="158591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1396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Layout" Target="../diagrams/layout2.xml"/><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diagramData" Target="../diagrams/data2.xml"/><Relationship Id="rId17" Type="http://schemas.openxmlformats.org/officeDocument/2006/relationships/image" Target="../media/image31.png"/><Relationship Id="rId2" Type="http://schemas.openxmlformats.org/officeDocument/2006/relationships/image" Target="../media/image21.png"/><Relationship Id="rId16" Type="http://schemas.microsoft.com/office/2007/relationships/diagramDrawing" Target="../diagrams/drawing2.xml"/><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diagramColors" Target="../diagrams/colors2.xml"/><Relationship Id="rId10" Type="http://schemas.openxmlformats.org/officeDocument/2006/relationships/image" Target="../media/image29.png"/><Relationship Id="rId19"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diagramQuickStyle" Target="../diagrams/quickStyle2.xml"/><Relationship Id="rId2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pubmed/23927572"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2895600" y="2124075"/>
            <a:ext cx="5999163" cy="923925"/>
          </a:xfrm>
          <a:prstGeom prst="rect">
            <a:avLst/>
          </a:prstGeom>
          <a:noFill/>
          <a:ln w="9525">
            <a:noFill/>
            <a:miter lim="800000"/>
            <a:headEnd/>
            <a:tailEnd/>
          </a:ln>
          <a:effec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kumimoji="0" lang="en-US" altLang="en-US" sz="5400" b="1">
                <a:solidFill>
                  <a:srgbClr val="33CCFF"/>
                </a:solidFill>
                <a:effectLst>
                  <a:outerShdw blurRad="38100" dist="38100" dir="2700000" algn="tl">
                    <a:srgbClr val="FFFFFF"/>
                  </a:outerShdw>
                </a:effectLst>
                <a:latin typeface="Calibri" pitchFamily="34" charset="0"/>
                <a:ea typeface="華康儷中黑" pitchFamily="49" charset="-120"/>
              </a:rPr>
              <a:t>Stephen Ngan</a:t>
            </a:r>
          </a:p>
        </p:txBody>
      </p:sp>
      <p:sp>
        <p:nvSpPr>
          <p:cNvPr id="87042" name="Text Box 6"/>
          <p:cNvSpPr txBox="1">
            <a:spLocks noChangeArrowheads="1"/>
          </p:cNvSpPr>
          <p:nvPr/>
        </p:nvSpPr>
        <p:spPr bwMode="auto">
          <a:xfrm>
            <a:off x="3240088" y="3062288"/>
            <a:ext cx="54117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en-US" altLang="zh-TW" sz="2800" b="1">
                <a:solidFill>
                  <a:srgbClr val="FFFFFF"/>
                </a:solidFill>
                <a:latin typeface="Calibri" pitchFamily="34" charset="0"/>
                <a:ea typeface="華康儷中黑" pitchFamily="49" charset="-120"/>
              </a:rPr>
              <a:t>JAS &amp; Associates</a:t>
            </a:r>
          </a:p>
          <a:p>
            <a:pPr algn="ctr" eaLnBrk="1" fontAlgn="base" hangingPunct="1">
              <a:spcBef>
                <a:spcPct val="0"/>
              </a:spcBef>
              <a:spcAft>
                <a:spcPct val="0"/>
              </a:spcAft>
            </a:pPr>
            <a:r>
              <a:rPr kumimoji="0" lang="zh-TW" altLang="en-US" sz="2800">
                <a:solidFill>
                  <a:srgbClr val="FFFFFF"/>
                </a:solidFill>
                <a:latin typeface="Calibri" pitchFamily="34" charset="0"/>
                <a:ea typeface="華康儷中黑" pitchFamily="49" charset="-120"/>
              </a:rPr>
              <a:t>保健營養巿場推廣部主管</a:t>
            </a:r>
            <a:endParaRPr kumimoji="0" lang="en-US" altLang="zh-TW" sz="2800">
              <a:solidFill>
                <a:srgbClr val="FFFFFF"/>
              </a:solidFill>
              <a:latin typeface="Calibri" pitchFamily="34" charset="0"/>
              <a:ea typeface="華康儷中黑" pitchFamily="49" charset="-120"/>
            </a:endParaRPr>
          </a:p>
          <a:p>
            <a:pPr algn="ctr" eaLnBrk="1" fontAlgn="base" hangingPunct="1">
              <a:spcBef>
                <a:spcPct val="0"/>
              </a:spcBef>
              <a:spcAft>
                <a:spcPct val="0"/>
              </a:spcAft>
            </a:pPr>
            <a:r>
              <a:rPr kumimoji="0" lang="en-US" altLang="zh-TW" sz="2300" b="1">
                <a:solidFill>
                  <a:srgbClr val="FFFFFF"/>
                </a:solidFill>
                <a:latin typeface="Calibri" pitchFamily="34" charset="0"/>
                <a:ea typeface="華康儷中黑" pitchFamily="49" charset="-120"/>
              </a:rPr>
              <a:t>Head of Healthcare Marketing, </a:t>
            </a:r>
            <a:br>
              <a:rPr kumimoji="0" lang="en-US" altLang="zh-TW" sz="2300" b="1">
                <a:solidFill>
                  <a:srgbClr val="FFFFFF"/>
                </a:solidFill>
                <a:latin typeface="Calibri" pitchFamily="34" charset="0"/>
                <a:ea typeface="華康儷中黑" pitchFamily="49" charset="-120"/>
              </a:rPr>
            </a:br>
            <a:r>
              <a:rPr kumimoji="0" lang="en-US" altLang="zh-TW" sz="2300" b="1">
                <a:solidFill>
                  <a:srgbClr val="FFFFFF"/>
                </a:solidFill>
                <a:latin typeface="Calibri" pitchFamily="34" charset="0"/>
                <a:ea typeface="華康儷中黑" pitchFamily="49" charset="-120"/>
              </a:rPr>
              <a:t>JAS &amp; Associates</a:t>
            </a:r>
            <a:endParaRPr kumimoji="0" lang="en-US" altLang="en-US" sz="2300" b="1">
              <a:solidFill>
                <a:srgbClr val="FFFFFF"/>
              </a:solidFill>
              <a:latin typeface="Calibri" pitchFamily="34" charset="0"/>
              <a:ea typeface="華康儷中黑" pitchFamily="49" charset="-120"/>
            </a:endParaRPr>
          </a:p>
        </p:txBody>
      </p:sp>
      <p:pic>
        <p:nvPicPr>
          <p:cNvPr id="1026" name="Picture 2"/>
          <p:cNvPicPr>
            <a:picLocks noChangeAspect="1" noChangeArrowheads="1"/>
          </p:cNvPicPr>
          <p:nvPr/>
        </p:nvPicPr>
        <p:blipFill>
          <a:blip r:embed="rId2" cstate="print"/>
          <a:srcRect/>
          <a:stretch>
            <a:fillRect/>
          </a:stretch>
        </p:blipFill>
        <p:spPr bwMode="auto">
          <a:xfrm>
            <a:off x="683568" y="1524000"/>
            <a:ext cx="2376000" cy="3539809"/>
          </a:xfrm>
          <a:prstGeom prst="roundRect">
            <a:avLst>
              <a:gd name="adj" fmla="val 8594"/>
            </a:avLst>
          </a:prstGeom>
          <a:solidFill>
            <a:srgbClr val="FFFFFF">
              <a:shade val="85000"/>
            </a:srgbClr>
          </a:solidFill>
          <a:ln w="28575">
            <a:solidFill>
              <a:schemeClr val="bg1"/>
            </a:solidFill>
          </a:ln>
          <a:effectLst>
            <a:reflection blurRad="12700" stA="38000" endPos="28000" dist="5000" dir="5400000" sy="-100000" algn="bl" rotWithShape="0"/>
          </a:effectLst>
        </p:spPr>
      </p:pic>
      <p:sp>
        <p:nvSpPr>
          <p:cNvPr id="87044" name="Title 1"/>
          <p:cNvSpPr txBox="1">
            <a:spLocks/>
          </p:cNvSpPr>
          <p:nvPr/>
        </p:nvSpPr>
        <p:spPr bwMode="auto">
          <a:xfrm>
            <a:off x="684213" y="404813"/>
            <a:ext cx="6553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zh-TW" altLang="en-US" sz="2800">
              <a:solidFill>
                <a:srgbClr val="FFFFFF"/>
              </a:solidFill>
              <a:latin typeface="Calibri" pitchFamily="34" charset="0"/>
              <a:ea typeface="華康儷中黑" pitchFamily="49" charset="-120"/>
            </a:endParaRPr>
          </a:p>
        </p:txBody>
      </p:sp>
    </p:spTree>
    <p:extLst>
      <p:ext uri="{BB962C8B-B14F-4D97-AF65-F5344CB8AC3E}">
        <p14:creationId xmlns:p14="http://schemas.microsoft.com/office/powerpoint/2010/main" val="2775494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59340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47800" y="725488"/>
            <a:ext cx="5934075" cy="646112"/>
          </a:xfrm>
          <a:prstGeom prst="rect">
            <a:avLst/>
          </a:prstGeom>
          <a:solidFill>
            <a:schemeClr val="tx1">
              <a:lumMod val="75000"/>
            </a:schemeClr>
          </a:solidFill>
          <a:ln w="19050">
            <a:solidFill>
              <a:schemeClr val="bg1"/>
            </a:solidFill>
          </a:ln>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zh-TW" altLang="en-US" sz="1800">
                <a:solidFill>
                  <a:srgbClr val="000000"/>
                </a:solidFill>
                <a:latin typeface="Calibri" pitchFamily="34" charset="0"/>
                <a:ea typeface="華康儷中黑" pitchFamily="49" charset="-120"/>
              </a:rPr>
              <a:t>免疫系統抵禦的</a:t>
            </a:r>
            <a:r>
              <a:rPr kumimoji="0" lang="en-US" altLang="zh-TW" sz="1800">
                <a:solidFill>
                  <a:srgbClr val="000000"/>
                </a:solidFill>
                <a:latin typeface="Calibri" pitchFamily="34" charset="0"/>
                <a:ea typeface="華康儷中黑" pitchFamily="49" charset="-120"/>
              </a:rPr>
              <a:t>4</a:t>
            </a:r>
            <a:r>
              <a:rPr kumimoji="0" lang="zh-TW" altLang="en-US" sz="1800">
                <a:solidFill>
                  <a:srgbClr val="000000"/>
                </a:solidFill>
                <a:latin typeface="Calibri" pitchFamily="34" charset="0"/>
                <a:ea typeface="華康儷中黑" pitchFamily="49" charset="-120"/>
              </a:rPr>
              <a:t>類病原</a:t>
            </a:r>
            <a:r>
              <a:rPr kumimoji="0" lang="en-US" altLang="zh-TW" sz="1800">
                <a:solidFill>
                  <a:srgbClr val="000000"/>
                </a:solidFill>
                <a:latin typeface="Calibri" pitchFamily="34" charset="0"/>
                <a:ea typeface="華康儷中黑" pitchFamily="49" charset="-120"/>
              </a:rPr>
              <a:t/>
            </a:r>
            <a:br>
              <a:rPr kumimoji="0" lang="en-US" altLang="zh-TW" sz="1800">
                <a:solidFill>
                  <a:srgbClr val="000000"/>
                </a:solidFill>
                <a:latin typeface="Calibri" pitchFamily="34" charset="0"/>
                <a:ea typeface="華康儷中黑" pitchFamily="49" charset="-120"/>
              </a:rPr>
            </a:br>
            <a:r>
              <a:rPr kumimoji="0" lang="en-US" altLang="zh-TW" sz="1800">
                <a:solidFill>
                  <a:srgbClr val="000000"/>
                </a:solidFill>
                <a:latin typeface="Calibri" pitchFamily="34" charset="0"/>
                <a:ea typeface="華康儷中黑" pitchFamily="49" charset="-120"/>
              </a:rPr>
              <a:t>The</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immune</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system</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protects</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against</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four</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classed</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of</a:t>
            </a:r>
            <a:r>
              <a:rPr kumimoji="0" lang="zh-TW" altLang="en-US" sz="1800">
                <a:solidFill>
                  <a:srgbClr val="000000"/>
                </a:solidFill>
                <a:latin typeface="Calibri" pitchFamily="34" charset="0"/>
                <a:ea typeface="華康儷中黑" pitchFamily="49" charset="-120"/>
              </a:rPr>
              <a:t> </a:t>
            </a:r>
            <a:r>
              <a:rPr kumimoji="0" lang="en-US" altLang="zh-TW" sz="1800">
                <a:solidFill>
                  <a:srgbClr val="000000"/>
                </a:solidFill>
                <a:latin typeface="Calibri" pitchFamily="34" charset="0"/>
                <a:ea typeface="華康儷中黑" pitchFamily="49" charset="-120"/>
              </a:rPr>
              <a:t>pathogen</a:t>
            </a:r>
            <a:endParaRPr kumimoji="0" lang="en-US" altLang="en-US" sz="1800">
              <a:solidFill>
                <a:srgbClr val="000000"/>
              </a:solidFill>
              <a:latin typeface="Calibri" pitchFamily="34" charset="0"/>
              <a:ea typeface="華康儷中黑" pitchFamily="49" charset="-120"/>
            </a:endParaRPr>
          </a:p>
        </p:txBody>
      </p:sp>
      <p:sp>
        <p:nvSpPr>
          <p:cNvPr id="97283" name="Rectangle 5"/>
          <p:cNvSpPr>
            <a:spLocks noChangeArrowheads="1"/>
          </p:cNvSpPr>
          <p:nvPr/>
        </p:nvSpPr>
        <p:spPr bwMode="auto">
          <a:xfrm>
            <a:off x="2895600" y="1414463"/>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病原</a:t>
            </a:r>
            <a:endParaRPr kumimoji="0" lang="en-US" altLang="en-US" sz="1600">
              <a:solidFill>
                <a:srgbClr val="FFFFFF"/>
              </a:solidFill>
              <a:latin typeface="Calibri" pitchFamily="34" charset="0"/>
            </a:endParaRPr>
          </a:p>
        </p:txBody>
      </p:sp>
      <p:sp>
        <p:nvSpPr>
          <p:cNvPr id="97284" name="Rectangle 6"/>
          <p:cNvSpPr>
            <a:spLocks noChangeArrowheads="1"/>
          </p:cNvSpPr>
          <p:nvPr/>
        </p:nvSpPr>
        <p:spPr bwMode="auto">
          <a:xfrm>
            <a:off x="4433888" y="1414463"/>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例子</a:t>
            </a:r>
            <a:endParaRPr kumimoji="0" lang="en-US" altLang="en-US" sz="1600">
              <a:solidFill>
                <a:srgbClr val="FFFFFF"/>
              </a:solidFill>
              <a:latin typeface="Calibri" pitchFamily="34" charset="0"/>
            </a:endParaRPr>
          </a:p>
        </p:txBody>
      </p:sp>
      <p:sp>
        <p:nvSpPr>
          <p:cNvPr id="97285" name="Rectangle 7"/>
          <p:cNvSpPr>
            <a:spLocks noChangeArrowheads="1"/>
          </p:cNvSpPr>
          <p:nvPr/>
        </p:nvSpPr>
        <p:spPr bwMode="auto">
          <a:xfrm>
            <a:off x="6338888" y="1414463"/>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疾病</a:t>
            </a:r>
            <a:endParaRPr kumimoji="0" lang="en-US" altLang="en-US" sz="1600">
              <a:solidFill>
                <a:srgbClr val="FFFFFF"/>
              </a:solidFill>
              <a:latin typeface="Calibri" pitchFamily="34" charset="0"/>
            </a:endParaRPr>
          </a:p>
        </p:txBody>
      </p:sp>
      <p:sp>
        <p:nvSpPr>
          <p:cNvPr id="97286" name="Rectangle 8"/>
          <p:cNvSpPr>
            <a:spLocks noChangeArrowheads="1"/>
          </p:cNvSpPr>
          <p:nvPr/>
        </p:nvSpPr>
        <p:spPr bwMode="auto">
          <a:xfrm>
            <a:off x="2209800" y="1981200"/>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細菌</a:t>
            </a:r>
            <a:endParaRPr kumimoji="0" lang="en-US" altLang="en-US" sz="1600">
              <a:solidFill>
                <a:srgbClr val="FFFFFF"/>
              </a:solidFill>
              <a:latin typeface="Calibri" pitchFamily="34" charset="0"/>
            </a:endParaRPr>
          </a:p>
        </p:txBody>
      </p:sp>
      <p:sp>
        <p:nvSpPr>
          <p:cNvPr id="97287" name="Rectangle 9"/>
          <p:cNvSpPr>
            <a:spLocks noChangeArrowheads="1"/>
          </p:cNvSpPr>
          <p:nvPr/>
        </p:nvSpPr>
        <p:spPr bwMode="auto">
          <a:xfrm>
            <a:off x="2144713" y="2709863"/>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病毒</a:t>
            </a:r>
            <a:endParaRPr kumimoji="0" lang="en-US" altLang="en-US" sz="1600">
              <a:solidFill>
                <a:srgbClr val="FFFFFF"/>
              </a:solidFill>
              <a:latin typeface="Calibri" pitchFamily="34" charset="0"/>
            </a:endParaRPr>
          </a:p>
        </p:txBody>
      </p:sp>
      <p:sp>
        <p:nvSpPr>
          <p:cNvPr id="97288" name="Rectangle 10"/>
          <p:cNvSpPr>
            <a:spLocks noChangeArrowheads="1"/>
          </p:cNvSpPr>
          <p:nvPr/>
        </p:nvSpPr>
        <p:spPr bwMode="auto">
          <a:xfrm>
            <a:off x="2066925" y="3471863"/>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真菌</a:t>
            </a:r>
            <a:endParaRPr kumimoji="0" lang="en-US" altLang="en-US" sz="1600">
              <a:solidFill>
                <a:srgbClr val="FFFFFF"/>
              </a:solidFill>
              <a:latin typeface="Calibri" pitchFamily="34" charset="0"/>
            </a:endParaRPr>
          </a:p>
        </p:txBody>
      </p:sp>
      <p:sp>
        <p:nvSpPr>
          <p:cNvPr id="97289" name="Rectangle 11"/>
          <p:cNvSpPr>
            <a:spLocks noChangeArrowheads="1"/>
          </p:cNvSpPr>
          <p:nvPr/>
        </p:nvSpPr>
        <p:spPr bwMode="auto">
          <a:xfrm>
            <a:off x="2244725" y="4038600"/>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寄生蟲</a:t>
            </a:r>
            <a:endParaRPr kumimoji="0" lang="en-US" altLang="en-US" sz="1600">
              <a:solidFill>
                <a:srgbClr val="FFFFFF"/>
              </a:solidFill>
              <a:latin typeface="Calibri" pitchFamily="34" charset="0"/>
            </a:endParaRPr>
          </a:p>
        </p:txBody>
      </p:sp>
      <p:sp>
        <p:nvSpPr>
          <p:cNvPr id="97290" name="Rectangle 12"/>
          <p:cNvSpPr>
            <a:spLocks noChangeArrowheads="1"/>
          </p:cNvSpPr>
          <p:nvPr/>
        </p:nvSpPr>
        <p:spPr bwMode="auto">
          <a:xfrm>
            <a:off x="2890838" y="4343400"/>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華康儷中黑" pitchFamily="49" charset="-120"/>
                <a:ea typeface="華康儷中黑" pitchFamily="49" charset="-120"/>
              </a:rPr>
              <a:t>原蟲</a:t>
            </a:r>
            <a:endParaRPr kumimoji="0" lang="en-US" altLang="en-US" sz="1600">
              <a:solidFill>
                <a:srgbClr val="000000"/>
              </a:solidFill>
              <a:latin typeface="華康儷中黑" pitchFamily="49" charset="-120"/>
              <a:ea typeface="華康儷中黑" pitchFamily="49" charset="-120"/>
            </a:endParaRPr>
          </a:p>
        </p:txBody>
      </p:sp>
      <p:sp>
        <p:nvSpPr>
          <p:cNvPr id="97291" name="Rectangle 13"/>
          <p:cNvSpPr>
            <a:spLocks noChangeArrowheads="1"/>
          </p:cNvSpPr>
          <p:nvPr/>
        </p:nvSpPr>
        <p:spPr bwMode="auto">
          <a:xfrm>
            <a:off x="2740025" y="4933950"/>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華康儷中黑" pitchFamily="49" charset="-120"/>
                <a:ea typeface="華康儷中黑" pitchFamily="49" charset="-120"/>
              </a:rPr>
              <a:t>蠕蟲</a:t>
            </a:r>
            <a:endParaRPr kumimoji="0" lang="en-US" altLang="en-US" sz="1600">
              <a:solidFill>
                <a:srgbClr val="000000"/>
              </a:solidFill>
              <a:latin typeface="華康儷中黑" pitchFamily="49" charset="-120"/>
              <a:ea typeface="華康儷中黑" pitchFamily="49" charset="-120"/>
            </a:endParaRPr>
          </a:p>
        </p:txBody>
      </p:sp>
    </p:spTree>
    <p:extLst>
      <p:ext uri="{BB962C8B-B14F-4D97-AF65-F5344CB8AC3E}">
        <p14:creationId xmlns:p14="http://schemas.microsoft.com/office/powerpoint/2010/main" val="818318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http://www.wellmune.com/wp-content/uploads/2010/12/Immunology-1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55713"/>
            <a:ext cx="6477000" cy="369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2"/>
          <p:cNvSpPr>
            <a:spLocks noChangeArrowheads="1"/>
          </p:cNvSpPr>
          <p:nvPr/>
        </p:nvSpPr>
        <p:spPr bwMode="auto">
          <a:xfrm>
            <a:off x="1295400" y="1371600"/>
            <a:ext cx="63246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zh-TW" altLang="en-US" sz="2800" b="1">
                <a:solidFill>
                  <a:srgbClr val="000000"/>
                </a:solidFill>
                <a:latin typeface="Calibri" pitchFamily="34" charset="0"/>
                <a:ea typeface="華康儷中黑" pitchFamily="49" charset="-120"/>
              </a:rPr>
              <a:t>免疫學 </a:t>
            </a:r>
            <a:r>
              <a:rPr kumimoji="0" lang="en-US" altLang="zh-TW" sz="2800" b="1">
                <a:solidFill>
                  <a:srgbClr val="000000"/>
                </a:solidFill>
                <a:latin typeface="Calibri" pitchFamily="34" charset="0"/>
                <a:ea typeface="華康儷中黑" pitchFamily="49" charset="-120"/>
              </a:rPr>
              <a:t>101</a:t>
            </a:r>
            <a:r>
              <a:rPr kumimoji="0" lang="zh-TW" altLang="en-US" sz="2800" b="1">
                <a:solidFill>
                  <a:srgbClr val="000000"/>
                </a:solidFill>
                <a:latin typeface="Calibri" pitchFamily="34" charset="0"/>
                <a:ea typeface="華康儷中黑" pitchFamily="49" charset="-120"/>
              </a:rPr>
              <a:t> </a:t>
            </a:r>
            <a:r>
              <a:rPr kumimoji="0" lang="en-US" altLang="zh-TW" sz="2800" b="1">
                <a:solidFill>
                  <a:srgbClr val="000000"/>
                </a:solidFill>
                <a:latin typeface="Calibri" pitchFamily="34" charset="0"/>
                <a:ea typeface="華康儷中黑" pitchFamily="49" charset="-120"/>
              </a:rPr>
              <a:t>Immunology</a:t>
            </a:r>
            <a:r>
              <a:rPr kumimoji="0" lang="zh-TW" altLang="en-US" sz="2800" b="1">
                <a:solidFill>
                  <a:srgbClr val="000000"/>
                </a:solidFill>
                <a:latin typeface="Calibri" pitchFamily="34" charset="0"/>
                <a:ea typeface="華康儷中黑" pitchFamily="49" charset="-120"/>
              </a:rPr>
              <a:t> </a:t>
            </a:r>
            <a:r>
              <a:rPr kumimoji="0" lang="en-US" altLang="zh-TW" sz="2800" b="1">
                <a:solidFill>
                  <a:srgbClr val="000000"/>
                </a:solidFill>
                <a:latin typeface="Calibri" pitchFamily="34" charset="0"/>
                <a:ea typeface="華康儷中黑" pitchFamily="49" charset="-120"/>
              </a:rPr>
              <a:t>101</a:t>
            </a:r>
            <a:endParaRPr kumimoji="0" lang="en-US" altLang="en-US" sz="2800" b="1">
              <a:solidFill>
                <a:srgbClr val="000000"/>
              </a:solidFill>
              <a:latin typeface="Calibri" pitchFamily="34" charset="0"/>
              <a:ea typeface="華康儷中黑" pitchFamily="49" charset="-120"/>
            </a:endParaRPr>
          </a:p>
        </p:txBody>
      </p:sp>
      <p:sp>
        <p:nvSpPr>
          <p:cNvPr id="98307" name="Rectangle 3"/>
          <p:cNvSpPr>
            <a:spLocks noChangeArrowheads="1"/>
          </p:cNvSpPr>
          <p:nvPr/>
        </p:nvSpPr>
        <p:spPr bwMode="auto">
          <a:xfrm>
            <a:off x="2133600" y="1895475"/>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800">
                <a:solidFill>
                  <a:srgbClr val="FFFFFF"/>
                </a:solidFill>
                <a:latin typeface="華康儷中黑" pitchFamily="49" charset="-120"/>
                <a:ea typeface="華康儷中黑" pitchFamily="49" charset="-120"/>
              </a:rPr>
              <a:t>先天 </a:t>
            </a:r>
            <a:endParaRPr kumimoji="0" lang="en-US" altLang="en-US" sz="1800">
              <a:solidFill>
                <a:srgbClr val="FFFFFF"/>
              </a:solidFill>
              <a:latin typeface="華康儷中黑" pitchFamily="49" charset="-120"/>
              <a:ea typeface="華康儷中黑" pitchFamily="49" charset="-120"/>
            </a:endParaRPr>
          </a:p>
        </p:txBody>
      </p:sp>
      <p:sp>
        <p:nvSpPr>
          <p:cNvPr id="98308" name="Rectangle 4"/>
          <p:cNvSpPr>
            <a:spLocks noChangeArrowheads="1"/>
          </p:cNvSpPr>
          <p:nvPr/>
        </p:nvSpPr>
        <p:spPr bwMode="auto">
          <a:xfrm>
            <a:off x="5791200" y="1884363"/>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800">
                <a:solidFill>
                  <a:srgbClr val="FFFFFF"/>
                </a:solidFill>
                <a:latin typeface="華康儷中黑" pitchFamily="49" charset="-120"/>
                <a:ea typeface="華康儷中黑" pitchFamily="49" charset="-120"/>
              </a:rPr>
              <a:t>後天</a:t>
            </a:r>
            <a:endParaRPr kumimoji="0" lang="en-US" altLang="en-US" sz="1800">
              <a:solidFill>
                <a:srgbClr val="FFFFFF"/>
              </a:solidFill>
              <a:latin typeface="華康儷中黑" pitchFamily="49" charset="-120"/>
              <a:ea typeface="華康儷中黑" pitchFamily="49" charset="-120"/>
            </a:endParaRPr>
          </a:p>
        </p:txBody>
      </p:sp>
    </p:spTree>
    <p:extLst>
      <p:ext uri="{BB962C8B-B14F-4D97-AF65-F5344CB8AC3E}">
        <p14:creationId xmlns:p14="http://schemas.microsoft.com/office/powerpoint/2010/main" val="414062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http://www.stolle.com.tw/pic/a011_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763" y="1066800"/>
            <a:ext cx="5329237" cy="458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extBox 2"/>
          <p:cNvSpPr txBox="1">
            <a:spLocks noChangeArrowheads="1"/>
          </p:cNvSpPr>
          <p:nvPr/>
        </p:nvSpPr>
        <p:spPr bwMode="auto">
          <a:xfrm>
            <a:off x="3019425" y="24384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en-US" altLang="zh-TW" sz="1200">
                <a:solidFill>
                  <a:srgbClr val="7F7F7F"/>
                </a:solidFill>
                <a:latin typeface="Calibri" pitchFamily="34" charset="0"/>
              </a:rPr>
              <a:t>Innate</a:t>
            </a:r>
            <a:r>
              <a:rPr kumimoji="0" lang="zh-TW" altLang="en-US" sz="1200">
                <a:solidFill>
                  <a:srgbClr val="7F7F7F"/>
                </a:solidFill>
                <a:latin typeface="Calibri" pitchFamily="34" charset="0"/>
              </a:rPr>
              <a:t> </a:t>
            </a:r>
            <a:r>
              <a:rPr kumimoji="0" lang="en-US" altLang="zh-TW" sz="1200">
                <a:solidFill>
                  <a:srgbClr val="7F7F7F"/>
                </a:solidFill>
                <a:latin typeface="Calibri" pitchFamily="34" charset="0"/>
              </a:rPr>
              <a:t>Immunity</a:t>
            </a:r>
            <a:endParaRPr kumimoji="0" lang="en-US" altLang="en-US" sz="1200">
              <a:solidFill>
                <a:srgbClr val="7F7F7F"/>
              </a:solidFill>
              <a:latin typeface="Calibri" pitchFamily="34" charset="0"/>
            </a:endParaRPr>
          </a:p>
        </p:txBody>
      </p:sp>
      <p:sp>
        <p:nvSpPr>
          <p:cNvPr id="99331" name="TextBox 4"/>
          <p:cNvSpPr txBox="1">
            <a:spLocks noChangeArrowheads="1"/>
          </p:cNvSpPr>
          <p:nvPr/>
        </p:nvSpPr>
        <p:spPr bwMode="auto">
          <a:xfrm>
            <a:off x="4876800" y="2452688"/>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en-US" altLang="zh-TW" sz="1200">
                <a:solidFill>
                  <a:srgbClr val="7F7F7F"/>
                </a:solidFill>
                <a:latin typeface="Calibri" pitchFamily="34" charset="0"/>
              </a:rPr>
              <a:t>Adaptive</a:t>
            </a:r>
            <a:r>
              <a:rPr kumimoji="0" lang="zh-TW" altLang="en-US" sz="1200">
                <a:solidFill>
                  <a:srgbClr val="7F7F7F"/>
                </a:solidFill>
                <a:latin typeface="Calibri" pitchFamily="34" charset="0"/>
              </a:rPr>
              <a:t> </a:t>
            </a:r>
            <a:r>
              <a:rPr kumimoji="0" lang="en-US" altLang="zh-TW" sz="1200">
                <a:solidFill>
                  <a:srgbClr val="7F7F7F"/>
                </a:solidFill>
                <a:latin typeface="Calibri" pitchFamily="34" charset="0"/>
              </a:rPr>
              <a:t>Immunity</a:t>
            </a:r>
            <a:endParaRPr kumimoji="0" lang="en-US" altLang="en-US" sz="1200">
              <a:solidFill>
                <a:srgbClr val="7F7F7F"/>
              </a:solidFill>
              <a:latin typeface="Calibri" pitchFamily="34" charset="0"/>
            </a:endParaRPr>
          </a:p>
        </p:txBody>
      </p:sp>
      <p:sp>
        <p:nvSpPr>
          <p:cNvPr id="99332" name="TextBox 3"/>
          <p:cNvSpPr txBox="1">
            <a:spLocks noChangeArrowheads="1"/>
          </p:cNvSpPr>
          <p:nvPr/>
        </p:nvSpPr>
        <p:spPr bwMode="auto">
          <a:xfrm>
            <a:off x="2667000" y="3151188"/>
            <a:ext cx="1857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en-US" altLang="zh-TW" sz="1000">
                <a:solidFill>
                  <a:srgbClr val="7F7F7F"/>
                </a:solidFill>
                <a:latin typeface="Calibri" pitchFamily="34" charset="0"/>
              </a:rPr>
              <a:t>Arrest</a:t>
            </a:r>
            <a:r>
              <a:rPr kumimoji="0" lang="zh-TW" altLang="en-US" sz="1000">
                <a:solidFill>
                  <a:srgbClr val="7F7F7F"/>
                </a:solidFill>
                <a:latin typeface="Calibri" pitchFamily="34" charset="0"/>
              </a:rPr>
              <a:t> </a:t>
            </a:r>
            <a:r>
              <a:rPr kumimoji="0" lang="en-US" altLang="zh-TW" sz="1000">
                <a:solidFill>
                  <a:srgbClr val="7F7F7F"/>
                </a:solidFill>
                <a:latin typeface="Calibri" pitchFamily="34" charset="0"/>
              </a:rPr>
              <a:t>and</a:t>
            </a:r>
            <a:r>
              <a:rPr kumimoji="0" lang="zh-TW" altLang="en-US" sz="1000">
                <a:solidFill>
                  <a:srgbClr val="7F7F7F"/>
                </a:solidFill>
                <a:latin typeface="Calibri" pitchFamily="34" charset="0"/>
              </a:rPr>
              <a:t> </a:t>
            </a:r>
            <a:r>
              <a:rPr kumimoji="0" lang="en-US" altLang="zh-TW" sz="1000">
                <a:solidFill>
                  <a:srgbClr val="7F7F7F"/>
                </a:solidFill>
                <a:latin typeface="Calibri" pitchFamily="34" charset="0"/>
              </a:rPr>
              <a:t>destroy</a:t>
            </a:r>
            <a:r>
              <a:rPr kumimoji="0" lang="zh-TW" altLang="en-US" sz="1000">
                <a:solidFill>
                  <a:srgbClr val="7F7F7F"/>
                </a:solidFill>
                <a:latin typeface="Calibri" pitchFamily="34" charset="0"/>
              </a:rPr>
              <a:t> </a:t>
            </a:r>
            <a:r>
              <a:rPr kumimoji="0" lang="en-US" altLang="zh-TW" sz="1000">
                <a:solidFill>
                  <a:srgbClr val="7F7F7F"/>
                </a:solidFill>
                <a:latin typeface="Calibri" pitchFamily="34" charset="0"/>
              </a:rPr>
              <a:t>bacteria,</a:t>
            </a:r>
            <a:r>
              <a:rPr kumimoji="0" lang="zh-TW" altLang="en-US" sz="1000">
                <a:solidFill>
                  <a:srgbClr val="7F7F7F"/>
                </a:solidFill>
                <a:latin typeface="Calibri" pitchFamily="34" charset="0"/>
              </a:rPr>
              <a:t> </a:t>
            </a:r>
            <a:r>
              <a:rPr kumimoji="0" lang="en-US" altLang="zh-TW" sz="1000">
                <a:solidFill>
                  <a:srgbClr val="7F7F7F"/>
                </a:solidFill>
                <a:latin typeface="Calibri" pitchFamily="34" charset="0"/>
              </a:rPr>
              <a:t>virus</a:t>
            </a:r>
            <a:r>
              <a:rPr kumimoji="0" lang="zh-TW" altLang="en-US" sz="1000">
                <a:solidFill>
                  <a:srgbClr val="7F7F7F"/>
                </a:solidFill>
                <a:latin typeface="Calibri" pitchFamily="34" charset="0"/>
              </a:rPr>
              <a:t> </a:t>
            </a:r>
            <a:r>
              <a:rPr kumimoji="0" lang="en-US" altLang="zh-TW" sz="1000">
                <a:solidFill>
                  <a:srgbClr val="7F7F7F"/>
                </a:solidFill>
                <a:latin typeface="Calibri" pitchFamily="34" charset="0"/>
              </a:rPr>
              <a:t>and</a:t>
            </a:r>
            <a:r>
              <a:rPr kumimoji="0" lang="zh-TW" altLang="en-US" sz="1000">
                <a:solidFill>
                  <a:srgbClr val="7F7F7F"/>
                </a:solidFill>
                <a:latin typeface="Calibri" pitchFamily="34" charset="0"/>
              </a:rPr>
              <a:t> </a:t>
            </a:r>
            <a:r>
              <a:rPr kumimoji="0" lang="en-US" altLang="zh-TW" sz="1000">
                <a:solidFill>
                  <a:srgbClr val="7F7F7F"/>
                </a:solidFill>
                <a:latin typeface="Calibri" pitchFamily="34" charset="0"/>
              </a:rPr>
              <a:t>cancer</a:t>
            </a:r>
            <a:r>
              <a:rPr kumimoji="0" lang="zh-TW" altLang="en-US" sz="1000">
                <a:solidFill>
                  <a:srgbClr val="7F7F7F"/>
                </a:solidFill>
                <a:latin typeface="Calibri" pitchFamily="34" charset="0"/>
              </a:rPr>
              <a:t> </a:t>
            </a:r>
            <a:r>
              <a:rPr kumimoji="0" lang="en-US" altLang="zh-TW" sz="1000">
                <a:solidFill>
                  <a:srgbClr val="7F7F7F"/>
                </a:solidFill>
                <a:latin typeface="Calibri" pitchFamily="34" charset="0"/>
              </a:rPr>
              <a:t>cell</a:t>
            </a:r>
            <a:endParaRPr kumimoji="0" lang="en-US" altLang="en-US" sz="1000">
              <a:solidFill>
                <a:srgbClr val="7F7F7F"/>
              </a:solidFill>
              <a:latin typeface="Calibri" pitchFamily="34" charset="0"/>
            </a:endParaRPr>
          </a:p>
        </p:txBody>
      </p:sp>
      <p:sp>
        <p:nvSpPr>
          <p:cNvPr id="99333" name="TextBox 6"/>
          <p:cNvSpPr txBox="1">
            <a:spLocks noChangeArrowheads="1"/>
          </p:cNvSpPr>
          <p:nvPr/>
        </p:nvSpPr>
        <p:spPr bwMode="auto">
          <a:xfrm>
            <a:off x="4267200" y="320040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en-US" altLang="zh-TW" sz="800">
                <a:solidFill>
                  <a:srgbClr val="7F7F7F"/>
                </a:solidFill>
                <a:latin typeface="Calibri" pitchFamily="34" charset="0"/>
              </a:rPr>
              <a:t>After</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infection</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of</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virus,</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it</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produces</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antibodies</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to</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enhance</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the</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recovering</a:t>
            </a:r>
            <a:r>
              <a:rPr kumimoji="0" lang="zh-TW" altLang="en-US" sz="800">
                <a:solidFill>
                  <a:srgbClr val="7F7F7F"/>
                </a:solidFill>
                <a:latin typeface="Calibri" pitchFamily="34" charset="0"/>
              </a:rPr>
              <a:t> </a:t>
            </a:r>
            <a:r>
              <a:rPr kumimoji="0" lang="en-US" altLang="zh-TW" sz="800">
                <a:solidFill>
                  <a:srgbClr val="7F7F7F"/>
                </a:solidFill>
                <a:latin typeface="Calibri" pitchFamily="34" charset="0"/>
              </a:rPr>
              <a:t>ability.</a:t>
            </a:r>
            <a:r>
              <a:rPr kumimoji="0" lang="zh-TW" altLang="en-US" sz="800">
                <a:solidFill>
                  <a:srgbClr val="7F7F7F"/>
                </a:solidFill>
                <a:latin typeface="Calibri" pitchFamily="34" charset="0"/>
              </a:rPr>
              <a:t> </a:t>
            </a:r>
            <a:endParaRPr kumimoji="0" lang="en-US" altLang="en-US" sz="800">
              <a:solidFill>
                <a:srgbClr val="7F7F7F"/>
              </a:solidFill>
              <a:latin typeface="Calibri" pitchFamily="34" charset="0"/>
            </a:endParaRPr>
          </a:p>
        </p:txBody>
      </p:sp>
      <p:sp>
        <p:nvSpPr>
          <p:cNvPr id="99334" name="TextBox 5"/>
          <p:cNvSpPr txBox="1">
            <a:spLocks noChangeArrowheads="1"/>
          </p:cNvSpPr>
          <p:nvPr/>
        </p:nvSpPr>
        <p:spPr bwMode="auto">
          <a:xfrm>
            <a:off x="4876800" y="38862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en-US" altLang="zh-TW" sz="1200">
                <a:solidFill>
                  <a:srgbClr val="00B0F0"/>
                </a:solidFill>
                <a:latin typeface="Calibri" pitchFamily="34" charset="0"/>
              </a:rPr>
              <a:t>T</a:t>
            </a:r>
            <a:r>
              <a:rPr kumimoji="0" lang="zh-TW" altLang="en-US" sz="1200">
                <a:solidFill>
                  <a:srgbClr val="00B0F0"/>
                </a:solidFill>
                <a:latin typeface="Calibri" pitchFamily="34" charset="0"/>
              </a:rPr>
              <a:t> </a:t>
            </a:r>
            <a:r>
              <a:rPr kumimoji="0" lang="en-US" altLang="zh-TW" sz="1200">
                <a:solidFill>
                  <a:srgbClr val="00B0F0"/>
                </a:solidFill>
                <a:latin typeface="Calibri" pitchFamily="34" charset="0"/>
              </a:rPr>
              <a:t>cells</a:t>
            </a:r>
          </a:p>
          <a:p>
            <a:pPr algn="ctr" eaLnBrk="1" fontAlgn="base" hangingPunct="1">
              <a:spcBef>
                <a:spcPct val="0"/>
              </a:spcBef>
              <a:spcAft>
                <a:spcPct val="0"/>
              </a:spcAft>
            </a:pPr>
            <a:r>
              <a:rPr kumimoji="0" lang="en-US" altLang="zh-TW" sz="1200">
                <a:solidFill>
                  <a:srgbClr val="00B0F0"/>
                </a:solidFill>
                <a:latin typeface="Calibri" pitchFamily="34" charset="0"/>
              </a:rPr>
              <a:t>B</a:t>
            </a:r>
            <a:r>
              <a:rPr kumimoji="0" lang="zh-TW" altLang="en-US" sz="1200">
                <a:solidFill>
                  <a:srgbClr val="00B0F0"/>
                </a:solidFill>
                <a:latin typeface="Calibri" pitchFamily="34" charset="0"/>
              </a:rPr>
              <a:t> </a:t>
            </a:r>
            <a:r>
              <a:rPr kumimoji="0" lang="en-US" altLang="zh-TW" sz="1200">
                <a:solidFill>
                  <a:srgbClr val="00B0F0"/>
                </a:solidFill>
                <a:latin typeface="Calibri" pitchFamily="34" charset="0"/>
              </a:rPr>
              <a:t>cells</a:t>
            </a:r>
            <a:endParaRPr kumimoji="0" lang="en-US" altLang="en-US" sz="1200">
              <a:solidFill>
                <a:srgbClr val="00B0F0"/>
              </a:solidFill>
              <a:latin typeface="Calibri" pitchFamily="34" charset="0"/>
            </a:endParaRPr>
          </a:p>
        </p:txBody>
      </p:sp>
      <p:sp>
        <p:nvSpPr>
          <p:cNvPr id="99335" name="TextBox 8"/>
          <p:cNvSpPr txBox="1">
            <a:spLocks noChangeArrowheads="1"/>
          </p:cNvSpPr>
          <p:nvPr/>
        </p:nvSpPr>
        <p:spPr bwMode="auto">
          <a:xfrm>
            <a:off x="2895600" y="3886200"/>
            <a:ext cx="1371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en-US" altLang="zh-TW" sz="1100">
                <a:solidFill>
                  <a:srgbClr val="00B0F0"/>
                </a:solidFill>
                <a:latin typeface="Calibri" pitchFamily="34" charset="0"/>
              </a:rPr>
              <a:t>Natural</a:t>
            </a:r>
            <a:r>
              <a:rPr kumimoji="0" lang="zh-TW" altLang="en-US" sz="1100">
                <a:solidFill>
                  <a:srgbClr val="00B0F0"/>
                </a:solidFill>
                <a:latin typeface="Calibri" pitchFamily="34" charset="0"/>
              </a:rPr>
              <a:t> </a:t>
            </a:r>
            <a:r>
              <a:rPr kumimoji="0" lang="en-US" altLang="zh-TW" sz="1100">
                <a:solidFill>
                  <a:srgbClr val="00B0F0"/>
                </a:solidFill>
                <a:latin typeface="Calibri" pitchFamily="34" charset="0"/>
              </a:rPr>
              <a:t>Killer</a:t>
            </a:r>
            <a:r>
              <a:rPr kumimoji="0" lang="zh-TW" altLang="en-US" sz="1100">
                <a:solidFill>
                  <a:srgbClr val="00B0F0"/>
                </a:solidFill>
                <a:latin typeface="Calibri" pitchFamily="34" charset="0"/>
              </a:rPr>
              <a:t> </a:t>
            </a:r>
            <a:r>
              <a:rPr kumimoji="0" lang="en-US" altLang="zh-TW" sz="1100">
                <a:solidFill>
                  <a:srgbClr val="00B0F0"/>
                </a:solidFill>
                <a:latin typeface="Calibri" pitchFamily="34" charset="0"/>
              </a:rPr>
              <a:t>cells</a:t>
            </a:r>
          </a:p>
          <a:p>
            <a:pPr algn="ctr" eaLnBrk="1" fontAlgn="base" hangingPunct="1">
              <a:spcBef>
                <a:spcPct val="0"/>
              </a:spcBef>
              <a:spcAft>
                <a:spcPct val="0"/>
              </a:spcAft>
            </a:pPr>
            <a:r>
              <a:rPr kumimoji="0" lang="en-US" altLang="zh-TW" sz="1100">
                <a:solidFill>
                  <a:srgbClr val="00B0F0"/>
                </a:solidFill>
                <a:latin typeface="Calibri" pitchFamily="34" charset="0"/>
              </a:rPr>
              <a:t>Macrophages</a:t>
            </a:r>
          </a:p>
        </p:txBody>
      </p:sp>
    </p:spTree>
    <p:extLst>
      <p:ext uri="{BB962C8B-B14F-4D97-AF65-F5344CB8AC3E}">
        <p14:creationId xmlns:p14="http://schemas.microsoft.com/office/powerpoint/2010/main" val="236952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內容版面配置區 2"/>
          <p:cNvSpPr>
            <a:spLocks noGrp="1"/>
          </p:cNvSpPr>
          <p:nvPr>
            <p:ph idx="1"/>
          </p:nvPr>
        </p:nvSpPr>
        <p:spPr bwMode="auto">
          <a:xfrm>
            <a:off x="457200" y="2209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mtClean="0">
                <a:ea typeface="華康儷中黑" pitchFamily="49" charset="-120"/>
              </a:rPr>
              <a:t>99%</a:t>
            </a:r>
            <a:r>
              <a:rPr lang="zh-TW" altLang="en-US" smtClean="0">
                <a:ea typeface="華康儷中黑" pitchFamily="49" charset="-120"/>
              </a:rPr>
              <a:t>的疾病都是免疫系統失調所造成的</a:t>
            </a:r>
            <a:endParaRPr lang="en-US" altLang="zh-TW" smtClean="0">
              <a:ea typeface="華康儷中黑" pitchFamily="49" charset="-120"/>
            </a:endParaRPr>
          </a:p>
          <a:p>
            <a:pPr eaLnBrk="1" hangingPunct="1"/>
            <a:r>
              <a:rPr lang="en-US" altLang="zh-TW" smtClean="0">
                <a:ea typeface="華康儷中黑" pitchFamily="49" charset="-120"/>
              </a:rPr>
              <a:t>99% of all diseases are caused by the immune system disorders.</a:t>
            </a:r>
            <a:endParaRPr lang="zh-HK" altLang="en-US" smtClean="0">
              <a:ea typeface="華康儷中黑" pitchFamily="49" charset="-120"/>
            </a:endParaRPr>
          </a:p>
        </p:txBody>
      </p:sp>
    </p:spTree>
    <p:extLst>
      <p:ext uri="{BB962C8B-B14F-4D97-AF65-F5344CB8AC3E}">
        <p14:creationId xmlns:p14="http://schemas.microsoft.com/office/powerpoint/2010/main" val="249539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內容版面配置區 2"/>
          <p:cNvSpPr>
            <a:spLocks noGrp="1"/>
          </p:cNvSpPr>
          <p:nvPr>
            <p:ph idx="1"/>
          </p:nvPr>
        </p:nvSpPr>
        <p:spPr bwMode="auto">
          <a:xfrm>
            <a:off x="762000" y="533400"/>
            <a:ext cx="77724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免疫系統下降：易得各種各類的傳染病</a:t>
            </a:r>
            <a:endParaRPr lang="en-US" altLang="zh-TW" smtClean="0">
              <a:ea typeface="華康儷中黑" pitchFamily="49" charset="-120"/>
            </a:endParaRPr>
          </a:p>
          <a:p>
            <a:pPr eaLnBrk="1" hangingPunct="1"/>
            <a:r>
              <a:rPr lang="en-US" altLang="en-US" smtClean="0">
                <a:ea typeface="華康儷中黑" pitchFamily="49" charset="-120"/>
              </a:rPr>
              <a:t>Impaired immune system: easy to get all kinds of infectious diseases</a:t>
            </a:r>
            <a:endParaRPr lang="zh-HK" altLang="en-US" smtClean="0">
              <a:ea typeface="華康儷中黑" pitchFamily="49" charset="-120"/>
            </a:endParaRPr>
          </a:p>
        </p:txBody>
      </p:sp>
      <p:pic>
        <p:nvPicPr>
          <p:cNvPr id="101378" name="Picture 4" descr="http://www.encognitive.com/images/immune-system-viruses-paras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2438400"/>
            <a:ext cx="45466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ChangeArrowheads="1"/>
          </p:cNvSpPr>
          <p:nvPr/>
        </p:nvSpPr>
        <p:spPr bwMode="auto">
          <a:xfrm>
            <a:off x="3048000" y="251460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400">
                <a:solidFill>
                  <a:srgbClr val="000000"/>
                </a:solidFill>
                <a:latin typeface="Calibri" pitchFamily="34" charset="0"/>
                <a:ea typeface="華康儷中黑" pitchFamily="49" charset="-120"/>
              </a:rPr>
              <a:t>細菌</a:t>
            </a:r>
            <a:endParaRPr kumimoji="0" lang="en-US" altLang="en-US" sz="1400">
              <a:solidFill>
                <a:srgbClr val="FFFFFF"/>
              </a:solidFill>
              <a:latin typeface="Calibri" pitchFamily="34" charset="0"/>
            </a:endParaRPr>
          </a:p>
        </p:txBody>
      </p:sp>
      <p:sp>
        <p:nvSpPr>
          <p:cNvPr id="101380" name="Rectangle 4"/>
          <p:cNvSpPr>
            <a:spLocks noChangeArrowheads="1"/>
          </p:cNvSpPr>
          <p:nvPr/>
        </p:nvSpPr>
        <p:spPr bwMode="auto">
          <a:xfrm>
            <a:off x="5638800" y="251460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400">
                <a:solidFill>
                  <a:srgbClr val="000000"/>
                </a:solidFill>
                <a:latin typeface="Calibri" pitchFamily="34" charset="0"/>
                <a:ea typeface="華康儷中黑" pitchFamily="49" charset="-120"/>
              </a:rPr>
              <a:t>病毒</a:t>
            </a:r>
            <a:endParaRPr kumimoji="0" lang="en-US" altLang="en-US" sz="1400">
              <a:solidFill>
                <a:srgbClr val="FFFFFF"/>
              </a:solidFill>
              <a:latin typeface="Calibri" pitchFamily="34" charset="0"/>
            </a:endParaRPr>
          </a:p>
        </p:txBody>
      </p:sp>
      <p:sp>
        <p:nvSpPr>
          <p:cNvPr id="101381" name="Rectangle 5"/>
          <p:cNvSpPr>
            <a:spLocks noChangeArrowheads="1"/>
          </p:cNvSpPr>
          <p:nvPr/>
        </p:nvSpPr>
        <p:spPr bwMode="auto">
          <a:xfrm>
            <a:off x="6161088" y="3910013"/>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400">
                <a:solidFill>
                  <a:srgbClr val="000000"/>
                </a:solidFill>
                <a:latin typeface="Calibri" pitchFamily="34" charset="0"/>
                <a:ea typeface="華康儷中黑" pitchFamily="49" charset="-120"/>
              </a:rPr>
              <a:t>真菌</a:t>
            </a:r>
            <a:endParaRPr kumimoji="0" lang="en-US" altLang="en-US" sz="1400">
              <a:solidFill>
                <a:srgbClr val="FFFFFF"/>
              </a:solidFill>
              <a:latin typeface="Calibri" pitchFamily="34" charset="0"/>
            </a:endParaRPr>
          </a:p>
        </p:txBody>
      </p:sp>
      <p:sp>
        <p:nvSpPr>
          <p:cNvPr id="101382" name="Rectangle 6"/>
          <p:cNvSpPr>
            <a:spLocks noChangeArrowheads="1"/>
          </p:cNvSpPr>
          <p:nvPr/>
        </p:nvSpPr>
        <p:spPr bwMode="auto">
          <a:xfrm>
            <a:off x="2400300" y="393700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400">
                <a:solidFill>
                  <a:srgbClr val="000000"/>
                </a:solidFill>
                <a:latin typeface="Calibri" pitchFamily="34" charset="0"/>
                <a:ea typeface="華康儷中黑" pitchFamily="49" charset="-120"/>
              </a:rPr>
              <a:t>寄生蟲</a:t>
            </a:r>
            <a:endParaRPr kumimoji="0" lang="en-US" altLang="en-US" sz="1400">
              <a:solidFill>
                <a:srgbClr val="FFFFFF"/>
              </a:solidFill>
              <a:latin typeface="Calibri" pitchFamily="34" charset="0"/>
            </a:endParaRPr>
          </a:p>
        </p:txBody>
      </p:sp>
      <p:sp>
        <p:nvSpPr>
          <p:cNvPr id="101383" name="Rectangle 8"/>
          <p:cNvSpPr>
            <a:spLocks noChangeArrowheads="1"/>
          </p:cNvSpPr>
          <p:nvPr/>
        </p:nvSpPr>
        <p:spPr bwMode="auto">
          <a:xfrm>
            <a:off x="3036888" y="5324475"/>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400">
                <a:solidFill>
                  <a:srgbClr val="000000"/>
                </a:solidFill>
                <a:latin typeface="華康儷中黑" pitchFamily="49" charset="-120"/>
                <a:ea typeface="華康儷中黑" pitchFamily="49" charset="-120"/>
              </a:rPr>
              <a:t>污染</a:t>
            </a:r>
            <a:endParaRPr kumimoji="0" lang="en-US" altLang="en-US" sz="1400">
              <a:solidFill>
                <a:srgbClr val="000000"/>
              </a:solidFill>
              <a:latin typeface="華康儷中黑" pitchFamily="49" charset="-120"/>
              <a:ea typeface="華康儷中黑" pitchFamily="49" charset="-120"/>
            </a:endParaRPr>
          </a:p>
        </p:txBody>
      </p:sp>
      <p:sp>
        <p:nvSpPr>
          <p:cNvPr id="101384" name="Rectangle 9"/>
          <p:cNvSpPr>
            <a:spLocks noChangeArrowheads="1"/>
          </p:cNvSpPr>
          <p:nvPr/>
        </p:nvSpPr>
        <p:spPr bwMode="auto">
          <a:xfrm>
            <a:off x="5638800" y="533400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400">
                <a:solidFill>
                  <a:srgbClr val="000000"/>
                </a:solidFill>
                <a:latin typeface="Calibri" pitchFamily="34" charset="0"/>
                <a:ea typeface="華康儷中黑" pitchFamily="49" charset="-120"/>
              </a:rPr>
              <a:t>毒素</a:t>
            </a:r>
            <a:endParaRPr kumimoji="0" lang="en-US" altLang="en-US" sz="1400">
              <a:solidFill>
                <a:srgbClr val="FFFFFF"/>
              </a:solidFill>
              <a:latin typeface="Calibri" pitchFamily="34" charset="0"/>
            </a:endParaRPr>
          </a:p>
        </p:txBody>
      </p:sp>
    </p:spTree>
    <p:extLst>
      <p:ext uri="{BB962C8B-B14F-4D97-AF65-F5344CB8AC3E}">
        <p14:creationId xmlns:p14="http://schemas.microsoft.com/office/powerpoint/2010/main" val="870373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內容版面配置區 2"/>
          <p:cNvSpPr>
            <a:spLocks noGrp="1"/>
          </p:cNvSpPr>
          <p:nvPr>
            <p:ph idx="1"/>
          </p:nvPr>
        </p:nvSpPr>
        <p:spPr bwMode="auto">
          <a:xfrm>
            <a:off x="381000" y="457200"/>
            <a:ext cx="80010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smtClean="0">
                <a:ea typeface="華康儷中黑" pitchFamily="49" charset="-120"/>
              </a:rPr>
              <a:t>薄弱的細胞免疫功能 </a:t>
            </a:r>
          </a:p>
          <a:p>
            <a:pPr lvl="1" eaLnBrk="1" hangingPunct="1"/>
            <a:r>
              <a:rPr lang="zh-TW" altLang="en-US" sz="3200" smtClean="0">
                <a:ea typeface="華康儷中黑" pitchFamily="49" charset="-120"/>
              </a:rPr>
              <a:t>增加癌症的風險 </a:t>
            </a:r>
          </a:p>
          <a:p>
            <a:pPr lvl="1" eaLnBrk="1" hangingPunct="1"/>
            <a:r>
              <a:rPr lang="zh-HK" altLang="en-US" sz="3200" smtClean="0">
                <a:ea typeface="華康儷中黑" pitchFamily="49" charset="-120"/>
              </a:rPr>
              <a:t>嚴重</a:t>
            </a:r>
            <a:r>
              <a:rPr lang="zh-TW" altLang="en-US" sz="3200" smtClean="0">
                <a:ea typeface="華康儷中黑" pitchFamily="49" charset="-120"/>
              </a:rPr>
              <a:t>感染 </a:t>
            </a:r>
            <a:r>
              <a:rPr lang="en-GB" altLang="ja-JP" sz="3200" smtClean="0">
                <a:ea typeface="華康儷中黑" pitchFamily="49" charset="-120"/>
              </a:rPr>
              <a:t>–</a:t>
            </a:r>
            <a:r>
              <a:rPr lang="en-US" altLang="zh-TW" sz="3200" smtClean="0">
                <a:ea typeface="華康儷中黑" pitchFamily="49" charset="-120"/>
              </a:rPr>
              <a:t> </a:t>
            </a:r>
            <a:r>
              <a:rPr lang="zh-TW" altLang="en-US" sz="3200" smtClean="0">
                <a:ea typeface="華康儷中黑" pitchFamily="49" charset="-120"/>
              </a:rPr>
              <a:t>敗血症 </a:t>
            </a:r>
          </a:p>
          <a:p>
            <a:pPr lvl="1" eaLnBrk="1" hangingPunct="1"/>
            <a:r>
              <a:rPr lang="zh-TW" altLang="en-US" sz="3200" smtClean="0">
                <a:ea typeface="華康儷中黑" pitchFamily="49" charset="-120"/>
              </a:rPr>
              <a:t>慢性感染 </a:t>
            </a:r>
            <a:r>
              <a:rPr lang="en-GB" altLang="en-US" sz="3200" smtClean="0">
                <a:ea typeface="華康儷中黑" pitchFamily="49" charset="-120"/>
              </a:rPr>
              <a:t>–</a:t>
            </a:r>
            <a:r>
              <a:rPr lang="en-US" altLang="zh-TW" sz="3200" smtClean="0">
                <a:ea typeface="華康儷中黑" pitchFamily="49" charset="-120"/>
              </a:rPr>
              <a:t> </a:t>
            </a:r>
            <a:r>
              <a:rPr lang="zh-TW" altLang="en-US" sz="3200" smtClean="0">
                <a:ea typeface="華康儷中黑" pitchFamily="49" charset="-120"/>
              </a:rPr>
              <a:t>慢性炎症風險 </a:t>
            </a:r>
            <a:endParaRPr lang="en-US" altLang="zh-TW" sz="3200" smtClean="0">
              <a:ea typeface="華康儷中黑" pitchFamily="49" charset="-120"/>
            </a:endParaRPr>
          </a:p>
          <a:p>
            <a:pPr lvl="1" eaLnBrk="1" hangingPunct="1"/>
            <a:endParaRPr lang="en-US" altLang="zh-TW" sz="3200" smtClean="0">
              <a:ea typeface="華康儷中黑" pitchFamily="49" charset="-120"/>
            </a:endParaRPr>
          </a:p>
          <a:p>
            <a:pPr eaLnBrk="1" hangingPunct="1"/>
            <a:r>
              <a:rPr lang="en-GB" altLang="en-US" smtClean="0">
                <a:ea typeface="華康儷中黑" pitchFamily="49" charset="-120"/>
              </a:rPr>
              <a:t>Poor cell-mediated immune function</a:t>
            </a:r>
          </a:p>
          <a:p>
            <a:pPr lvl="1" eaLnBrk="1" hangingPunct="1"/>
            <a:r>
              <a:rPr lang="en-GB" altLang="en-US" sz="3200" smtClean="0">
                <a:ea typeface="華康儷中黑" pitchFamily="49" charset="-120"/>
              </a:rPr>
              <a:t>Increased Cancer risk</a:t>
            </a:r>
          </a:p>
          <a:p>
            <a:pPr lvl="1" eaLnBrk="1" hangingPunct="1"/>
            <a:r>
              <a:rPr lang="en-GB" altLang="en-US" sz="3200" smtClean="0">
                <a:ea typeface="華康儷中黑" pitchFamily="49" charset="-120"/>
              </a:rPr>
              <a:t>Overwhelming infection – Sepsis</a:t>
            </a:r>
          </a:p>
          <a:p>
            <a:pPr lvl="1" eaLnBrk="1" hangingPunct="1"/>
            <a:r>
              <a:rPr lang="en-GB" altLang="en-US" sz="3200" smtClean="0">
                <a:ea typeface="華康儷中黑" pitchFamily="49" charset="-120"/>
              </a:rPr>
              <a:t>Chronic infections – Risk of chronic inflammation</a:t>
            </a:r>
          </a:p>
          <a:p>
            <a:pPr lvl="2" eaLnBrk="1" hangingPunct="1">
              <a:buFont typeface="Arial" pitchFamily="34" charset="0"/>
              <a:buNone/>
            </a:pPr>
            <a:endParaRPr lang="en-GB" altLang="en-US" sz="3200" smtClean="0">
              <a:ea typeface="華康儷中黑" pitchFamily="49" charset="-120"/>
            </a:endParaRPr>
          </a:p>
          <a:p>
            <a:pPr lvl="1" eaLnBrk="1" hangingPunct="1"/>
            <a:endParaRPr lang="zh-TW" altLang="en-US" sz="3200" smtClean="0">
              <a:ea typeface="華康儷中黑" pitchFamily="49" charset="-120"/>
            </a:endParaRPr>
          </a:p>
          <a:p>
            <a:pPr eaLnBrk="1" hangingPunct="1"/>
            <a:endParaRPr lang="zh-TW" altLang="en-US" smtClean="0">
              <a:ea typeface="華康儷中黑" pitchFamily="49" charset="-120"/>
            </a:endParaRPr>
          </a:p>
          <a:p>
            <a:pPr eaLnBrk="1" hangingPunct="1">
              <a:buFont typeface="Arial" pitchFamily="34" charset="0"/>
              <a:buNone/>
            </a:pPr>
            <a:endParaRPr lang="zh-HK" altLang="en-US" smtClean="0">
              <a:ea typeface="華康儷中黑" pitchFamily="49" charset="-120"/>
            </a:endParaRPr>
          </a:p>
        </p:txBody>
      </p:sp>
    </p:spTree>
    <p:extLst>
      <p:ext uri="{BB962C8B-B14F-4D97-AF65-F5344CB8AC3E}">
        <p14:creationId xmlns:p14="http://schemas.microsoft.com/office/powerpoint/2010/main" val="177627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2"/>
          <p:cNvSpPr txBox="1">
            <a:spLocks/>
          </p:cNvSpPr>
          <p:nvPr/>
        </p:nvSpPr>
        <p:spPr bwMode="auto">
          <a:xfrm>
            <a:off x="304800" y="3810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kumimoji="1" sz="2400">
                <a:solidFill>
                  <a:schemeClr val="tx1"/>
                </a:solidFill>
                <a:latin typeface="Arial" pitchFamily="34" charset="0"/>
                <a:ea typeface="ＭＳ Ｐゴシック" pitchFamily="34" charset="-128"/>
              </a:defRPr>
            </a:lvl1pPr>
            <a:lvl2pPr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fontAlgn="base">
              <a:spcBef>
                <a:spcPts val="1800"/>
              </a:spcBef>
              <a:spcAft>
                <a:spcPct val="0"/>
              </a:spcAft>
              <a:buClr>
                <a:srgbClr val="FFFFFF"/>
              </a:buClr>
              <a:buSzPct val="80000"/>
              <a:buFont typeface="Arial" pitchFamily="34" charset="0"/>
              <a:buChar char="•"/>
            </a:pPr>
            <a:r>
              <a:rPr kumimoji="0" lang="zh-TW" altLang="en-US" sz="3200" b="1">
                <a:solidFill>
                  <a:srgbClr val="FFFFFF"/>
                </a:solidFill>
                <a:latin typeface="Calibri" pitchFamily="34" charset="0"/>
                <a:ea typeface="華康儷中黑" pitchFamily="49" charset="-120"/>
              </a:rPr>
              <a:t>異常的免疫反應 </a:t>
            </a:r>
          </a:p>
          <a:p>
            <a:pPr lvl="1" fontAlgn="base">
              <a:spcBef>
                <a:spcPts val="1800"/>
              </a:spcBef>
              <a:spcAft>
                <a:spcPct val="0"/>
              </a:spcAft>
              <a:buClr>
                <a:srgbClr val="C0504D"/>
              </a:buClr>
              <a:buSzPct val="80000"/>
              <a:buFont typeface="Wingdings" pitchFamily="2" charset="2"/>
              <a:buNone/>
            </a:pPr>
            <a:r>
              <a:rPr kumimoji="0" lang="en-GB" altLang="en-US" sz="3200">
                <a:solidFill>
                  <a:srgbClr val="FFFFFF"/>
                </a:solidFill>
                <a:latin typeface="Calibri" pitchFamily="34" charset="0"/>
                <a:ea typeface="華康儷中黑" pitchFamily="49" charset="-120"/>
              </a:rPr>
              <a:t>– </a:t>
            </a:r>
            <a:r>
              <a:rPr kumimoji="0" lang="zh-TW" altLang="en-US" sz="3200">
                <a:solidFill>
                  <a:srgbClr val="FFFFFF"/>
                </a:solidFill>
                <a:latin typeface="Calibri" pitchFamily="34" charset="0"/>
                <a:ea typeface="華康儷中黑" pitchFamily="49" charset="-120"/>
              </a:rPr>
              <a:t>環境 </a:t>
            </a:r>
            <a:r>
              <a:rPr kumimoji="0" lang="en-GB" altLang="en-US" sz="3200">
                <a:solidFill>
                  <a:srgbClr val="FFFFFF"/>
                </a:solidFill>
                <a:latin typeface="Calibri" pitchFamily="34" charset="0"/>
                <a:ea typeface="華康儷中黑" pitchFamily="49" charset="-120"/>
              </a:rPr>
              <a:t>– </a:t>
            </a:r>
            <a:r>
              <a:rPr kumimoji="0" lang="zh-TW" altLang="en-US" sz="3200">
                <a:solidFill>
                  <a:srgbClr val="FFFFFF"/>
                </a:solidFill>
                <a:latin typeface="Calibri" pitchFamily="34" charset="0"/>
                <a:ea typeface="華康儷中黑" pitchFamily="49" charset="-120"/>
              </a:rPr>
              <a:t>防過敏，哮喘等 </a:t>
            </a:r>
            <a:endParaRPr kumimoji="0" lang="en-US" altLang="zh-TW" sz="3200">
              <a:solidFill>
                <a:srgbClr val="FFFFFF"/>
              </a:solidFill>
              <a:latin typeface="Calibri" pitchFamily="34" charset="0"/>
              <a:ea typeface="華康儷中黑" pitchFamily="49" charset="-120"/>
            </a:endParaRPr>
          </a:p>
          <a:p>
            <a:pPr lvl="1" fontAlgn="base">
              <a:spcBef>
                <a:spcPts val="1800"/>
              </a:spcBef>
              <a:spcAft>
                <a:spcPct val="0"/>
              </a:spcAft>
              <a:buClr>
                <a:srgbClr val="C0504D"/>
              </a:buClr>
              <a:buSzPct val="80000"/>
              <a:buFont typeface="Wingdings" pitchFamily="2" charset="2"/>
              <a:buNone/>
            </a:pPr>
            <a:r>
              <a:rPr kumimoji="0" lang="en-GB" altLang="en-US" sz="3200">
                <a:solidFill>
                  <a:srgbClr val="FFFFFF"/>
                </a:solidFill>
                <a:latin typeface="Calibri" pitchFamily="34" charset="0"/>
                <a:ea typeface="華康儷中黑" pitchFamily="49" charset="-120"/>
              </a:rPr>
              <a:t>– </a:t>
            </a:r>
            <a:r>
              <a:rPr kumimoji="0" lang="zh-TW" altLang="en-US" sz="3200">
                <a:solidFill>
                  <a:srgbClr val="FFFFFF"/>
                </a:solidFill>
                <a:latin typeface="Calibri" pitchFamily="34" charset="0"/>
                <a:ea typeface="華康儷中黑" pitchFamily="49" charset="-120"/>
              </a:rPr>
              <a:t>自身免疫性疾病 </a:t>
            </a:r>
            <a:r>
              <a:rPr kumimoji="0" lang="en-GB" altLang="en-US" sz="3200">
                <a:solidFill>
                  <a:srgbClr val="FFFFFF"/>
                </a:solidFill>
                <a:latin typeface="Calibri" pitchFamily="34" charset="0"/>
                <a:ea typeface="華康儷中黑" pitchFamily="49" charset="-120"/>
              </a:rPr>
              <a:t>– </a:t>
            </a:r>
            <a:r>
              <a:rPr kumimoji="0" lang="en-US" altLang="zh-TW" sz="3200">
                <a:solidFill>
                  <a:srgbClr val="FFFFFF"/>
                </a:solidFill>
                <a:latin typeface="Calibri" pitchFamily="34" charset="0"/>
                <a:ea typeface="華康儷中黑" pitchFamily="49" charset="-120"/>
              </a:rPr>
              <a:t>1</a:t>
            </a:r>
            <a:r>
              <a:rPr kumimoji="0" lang="zh-TW" altLang="en-US" sz="3200">
                <a:solidFill>
                  <a:srgbClr val="FFFFFF"/>
                </a:solidFill>
                <a:latin typeface="Calibri" pitchFamily="34" charset="0"/>
                <a:ea typeface="華康儷中黑" pitchFamily="49" charset="-120"/>
              </a:rPr>
              <a:t>型糖尿病，甲狀腺疾病，克</a:t>
            </a:r>
            <a:r>
              <a:rPr kumimoji="0" lang="zh-HK" altLang="en-US" sz="3200">
                <a:solidFill>
                  <a:srgbClr val="FFFFFF"/>
                </a:solidFill>
                <a:latin typeface="Calibri" pitchFamily="34" charset="0"/>
                <a:ea typeface="華康儷中黑" pitchFamily="49" charset="-120"/>
              </a:rPr>
              <a:t>隆氏</a:t>
            </a:r>
            <a:r>
              <a:rPr kumimoji="0" lang="zh-TW" altLang="en-US" sz="3200">
                <a:solidFill>
                  <a:srgbClr val="FFFFFF"/>
                </a:solidFill>
                <a:latin typeface="Calibri" pitchFamily="34" charset="0"/>
                <a:ea typeface="華康儷中黑" pitchFamily="49" charset="-120"/>
              </a:rPr>
              <a:t>病</a:t>
            </a:r>
            <a:endParaRPr kumimoji="0" lang="en-GB" altLang="zh-TW" sz="3200">
              <a:solidFill>
                <a:srgbClr val="FFFFFF"/>
              </a:solidFill>
              <a:latin typeface="Calibri" pitchFamily="34" charset="0"/>
              <a:ea typeface="華康儷中黑" pitchFamily="49" charset="-120"/>
            </a:endParaRPr>
          </a:p>
          <a:p>
            <a:pPr fontAlgn="base">
              <a:spcBef>
                <a:spcPts val="1800"/>
              </a:spcBef>
              <a:spcAft>
                <a:spcPct val="0"/>
              </a:spcAft>
              <a:buClr>
                <a:srgbClr val="FFFFFF"/>
              </a:buClr>
              <a:buSzPct val="80000"/>
              <a:buFont typeface="Arial" pitchFamily="34" charset="0"/>
              <a:buChar char="•"/>
            </a:pPr>
            <a:r>
              <a:rPr kumimoji="0" lang="en-GB" altLang="en-US" sz="3200" b="1">
                <a:solidFill>
                  <a:srgbClr val="FFFFFF"/>
                </a:solidFill>
                <a:latin typeface="Calibri" pitchFamily="34" charset="0"/>
                <a:ea typeface="華康儷中黑" pitchFamily="49" charset="-120"/>
              </a:rPr>
              <a:t>Abnormal Immune Response</a:t>
            </a:r>
            <a:r>
              <a:rPr kumimoji="0" lang="en-GB" altLang="en-US" sz="3200">
                <a:solidFill>
                  <a:srgbClr val="FFFFFF"/>
                </a:solidFill>
                <a:latin typeface="Calibri" pitchFamily="34" charset="0"/>
                <a:ea typeface="華康儷中黑" pitchFamily="49" charset="-120"/>
              </a:rPr>
              <a:t>	</a:t>
            </a:r>
          </a:p>
          <a:p>
            <a:pPr lvl="1" fontAlgn="base">
              <a:spcBef>
                <a:spcPts val="1800"/>
              </a:spcBef>
              <a:spcAft>
                <a:spcPct val="0"/>
              </a:spcAft>
              <a:buClr>
                <a:srgbClr val="C0504D"/>
              </a:buClr>
              <a:buSzPct val="80000"/>
              <a:buFont typeface="Wingdings" pitchFamily="2" charset="2"/>
              <a:buNone/>
            </a:pPr>
            <a:r>
              <a:rPr kumimoji="0" lang="en-GB" altLang="en-US" sz="2800">
                <a:solidFill>
                  <a:srgbClr val="FFFFFF"/>
                </a:solidFill>
                <a:latin typeface="Calibri" pitchFamily="34" charset="0"/>
                <a:ea typeface="華康儷中黑" pitchFamily="49" charset="-120"/>
              </a:rPr>
              <a:t>– </a:t>
            </a:r>
            <a:r>
              <a:rPr kumimoji="0" lang="en-GB" altLang="en-US" sz="3200">
                <a:solidFill>
                  <a:srgbClr val="FFFFFF"/>
                </a:solidFill>
                <a:latin typeface="Calibri" pitchFamily="34" charset="0"/>
                <a:ea typeface="華康儷中黑" pitchFamily="49" charset="-120"/>
              </a:rPr>
              <a:t>Environment - allergy, asthma, etc.</a:t>
            </a:r>
          </a:p>
          <a:p>
            <a:pPr lvl="1" fontAlgn="base">
              <a:spcBef>
                <a:spcPts val="1800"/>
              </a:spcBef>
              <a:spcAft>
                <a:spcPct val="0"/>
              </a:spcAft>
              <a:buClr>
                <a:srgbClr val="C0504D"/>
              </a:buClr>
              <a:buSzPct val="80000"/>
              <a:buFont typeface="Wingdings" pitchFamily="2" charset="2"/>
              <a:buNone/>
            </a:pPr>
            <a:r>
              <a:rPr kumimoji="0" lang="en-GB" altLang="en-US" sz="3200">
                <a:solidFill>
                  <a:srgbClr val="FFFFFF"/>
                </a:solidFill>
                <a:latin typeface="Calibri" pitchFamily="34" charset="0"/>
                <a:ea typeface="華康儷中黑" pitchFamily="49" charset="-120"/>
              </a:rPr>
              <a:t>– Auto-immune diseases – Type 1 Diabetes, Thyroid disease, Crohn’s disease </a:t>
            </a:r>
          </a:p>
          <a:p>
            <a:pPr fontAlgn="base">
              <a:spcBef>
                <a:spcPts val="1800"/>
              </a:spcBef>
              <a:spcAft>
                <a:spcPct val="0"/>
              </a:spcAft>
              <a:buClr>
                <a:srgbClr val="4F81BD"/>
              </a:buClr>
              <a:buSzPct val="80000"/>
              <a:buFont typeface="Wingdings" pitchFamily="2" charset="2"/>
              <a:buChar char=""/>
            </a:pPr>
            <a:endParaRPr kumimoji="0" lang="en-US" altLang="en-US" sz="3200">
              <a:solidFill>
                <a:srgbClr val="FFFFFF"/>
              </a:solidFill>
              <a:latin typeface="Calibri" pitchFamily="34" charset="0"/>
              <a:ea typeface="華康儷中黑" pitchFamily="49" charset="-120"/>
            </a:endParaRPr>
          </a:p>
        </p:txBody>
      </p:sp>
    </p:spTree>
    <p:extLst>
      <p:ext uri="{BB962C8B-B14F-4D97-AF65-F5344CB8AC3E}">
        <p14:creationId xmlns:p14="http://schemas.microsoft.com/office/powerpoint/2010/main" val="268706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內容版面配置區 2"/>
          <p:cNvSpPr>
            <a:spLocks noGrp="1"/>
          </p:cNvSpPr>
          <p:nvPr>
            <p:ph idx="1"/>
          </p:nvPr>
        </p:nvSpPr>
        <p:spPr bwMode="auto">
          <a:xfrm>
            <a:off x="457200" y="838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營養會否影響免疫功能？</a:t>
            </a:r>
            <a:endParaRPr lang="en-US" altLang="zh-TW" smtClean="0">
              <a:ea typeface="華康儷中黑" pitchFamily="49" charset="-120"/>
            </a:endParaRPr>
          </a:p>
          <a:p>
            <a:pPr eaLnBrk="1" hangingPunct="1"/>
            <a:r>
              <a:rPr lang="en-GB" altLang="en-US" smtClean="0">
                <a:ea typeface="華康儷中黑" pitchFamily="49" charset="-120"/>
              </a:rPr>
              <a:t>Does nutrition affect immune function?</a:t>
            </a:r>
            <a:endParaRPr lang="en-US" altLang="en-US" smtClean="0">
              <a:ea typeface="華康儷中黑" pitchFamily="49" charset="-120"/>
            </a:endParaRPr>
          </a:p>
          <a:p>
            <a:pPr eaLnBrk="1" hangingPunct="1"/>
            <a:endParaRPr lang="zh-HK" altLang="en-US" smtClean="0">
              <a:ea typeface="華康儷中黑" pitchFamily="49" charset="-120"/>
            </a:endParaRPr>
          </a:p>
        </p:txBody>
      </p:sp>
      <p:graphicFrame>
        <p:nvGraphicFramePr>
          <p:cNvPr id="4" name="Diagram 3"/>
          <p:cNvGraphicFramePr/>
          <p:nvPr/>
        </p:nvGraphicFramePr>
        <p:xfrm>
          <a:off x="914400" y="3645024"/>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4451" name="Picture 2" descr="http://cdn-www.i-am-bored.com/media/thumbnails/Immune-System-Boosters-2.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3048000"/>
            <a:ext cx="530701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87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38200" y="647700"/>
            <a:ext cx="6354763" cy="266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kumimoji="0" lang="en-US" altLang="en-US" sz="1800">
              <a:solidFill>
                <a:srgbClr val="FFFFFF"/>
              </a:solidFill>
              <a:latin typeface="Calibri" pitchFamily="34" charset="0"/>
              <a:ea typeface="新細明體" pitchFamily="18" charset="-120"/>
            </a:endParaRPr>
          </a:p>
        </p:txBody>
      </p:sp>
      <p:pic>
        <p:nvPicPr>
          <p:cNvPr id="105474" name="Picture 2" descr="http://www.nal.usda.gov/fnic/Fpyr/pyramid.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912813"/>
            <a:ext cx="6356350" cy="495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9"/>
          <p:cNvSpPr txBox="1">
            <a:spLocks noChangeArrowheads="1"/>
          </p:cNvSpPr>
          <p:nvPr/>
        </p:nvSpPr>
        <p:spPr bwMode="auto">
          <a:xfrm>
            <a:off x="5029200" y="1185863"/>
            <a:ext cx="2819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000">
                <a:solidFill>
                  <a:srgbClr val="000000"/>
                </a:solidFill>
                <a:latin typeface="華康儷中黑" pitchFamily="49" charset="-120"/>
                <a:ea typeface="華康儷中黑" pitchFamily="49" charset="-120"/>
              </a:rPr>
              <a:t>脂肪</a:t>
            </a:r>
            <a:r>
              <a:rPr kumimoji="0" lang="en-US" altLang="zh-TW" sz="1000">
                <a:solidFill>
                  <a:srgbClr val="000000"/>
                </a:solidFill>
                <a:latin typeface="華康儷中黑" pitchFamily="49" charset="-120"/>
                <a:ea typeface="華康儷中黑" pitchFamily="49" charset="-120"/>
              </a:rPr>
              <a:t>(</a:t>
            </a:r>
            <a:r>
              <a:rPr kumimoji="0" lang="zh-TW" altLang="en-US" sz="1000">
                <a:solidFill>
                  <a:srgbClr val="000000"/>
                </a:solidFill>
                <a:latin typeface="華康儷中黑" pitchFamily="49" charset="-120"/>
                <a:ea typeface="華康儷中黑" pitchFamily="49" charset="-120"/>
              </a:rPr>
              <a:t>天然成份及添加</a:t>
            </a:r>
            <a:r>
              <a:rPr kumimoji="0" lang="en-US" altLang="zh-TW" sz="1000">
                <a:solidFill>
                  <a:srgbClr val="000000"/>
                </a:solidFill>
                <a:latin typeface="華康儷中黑" pitchFamily="49" charset="-120"/>
                <a:ea typeface="華康儷中黑" pitchFamily="49" charset="-120"/>
              </a:rPr>
              <a:t>)</a:t>
            </a:r>
            <a:endParaRPr kumimoji="0" lang="en-US" altLang="en-US" sz="1000">
              <a:solidFill>
                <a:srgbClr val="000000"/>
              </a:solidFill>
              <a:latin typeface="華康儷中黑" pitchFamily="49" charset="-120"/>
              <a:ea typeface="華康儷中黑" pitchFamily="49" charset="-120"/>
            </a:endParaRPr>
          </a:p>
        </p:txBody>
      </p:sp>
      <p:sp>
        <p:nvSpPr>
          <p:cNvPr id="105476" name="TextBox 10"/>
          <p:cNvSpPr txBox="1">
            <a:spLocks noChangeArrowheads="1"/>
          </p:cNvSpPr>
          <p:nvPr/>
        </p:nvSpPr>
        <p:spPr bwMode="auto">
          <a:xfrm>
            <a:off x="5692775" y="1481138"/>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000">
                <a:solidFill>
                  <a:srgbClr val="000000"/>
                </a:solidFill>
                <a:latin typeface="華康儷中黑" pitchFamily="49" charset="-120"/>
                <a:ea typeface="華康儷中黑" pitchFamily="49" charset="-120"/>
              </a:rPr>
              <a:t>糖份</a:t>
            </a:r>
            <a:r>
              <a:rPr kumimoji="0" lang="en-US" altLang="zh-TW" sz="1000">
                <a:solidFill>
                  <a:srgbClr val="000000"/>
                </a:solidFill>
                <a:latin typeface="華康儷中黑" pitchFamily="49" charset="-120"/>
                <a:ea typeface="華康儷中黑" pitchFamily="49" charset="-120"/>
              </a:rPr>
              <a:t>(</a:t>
            </a:r>
            <a:r>
              <a:rPr kumimoji="0" lang="zh-TW" altLang="en-US" sz="1000">
                <a:solidFill>
                  <a:srgbClr val="000000"/>
                </a:solidFill>
                <a:latin typeface="華康儷中黑" pitchFamily="49" charset="-120"/>
                <a:ea typeface="華康儷中黑" pitchFamily="49" charset="-120"/>
              </a:rPr>
              <a:t>添加</a:t>
            </a:r>
            <a:r>
              <a:rPr kumimoji="0" lang="en-US" altLang="zh-TW" sz="1000">
                <a:solidFill>
                  <a:srgbClr val="000000"/>
                </a:solidFill>
                <a:latin typeface="華康儷中黑" pitchFamily="49" charset="-120"/>
                <a:ea typeface="華康儷中黑" pitchFamily="49" charset="-120"/>
              </a:rPr>
              <a:t>)</a:t>
            </a:r>
            <a:endParaRPr kumimoji="0" lang="en-US" altLang="en-US" sz="1000">
              <a:solidFill>
                <a:srgbClr val="000000"/>
              </a:solidFill>
              <a:latin typeface="華康儷中黑" pitchFamily="49" charset="-120"/>
              <a:ea typeface="華康儷中黑" pitchFamily="49" charset="-120"/>
            </a:endParaRPr>
          </a:p>
        </p:txBody>
      </p:sp>
      <p:sp>
        <p:nvSpPr>
          <p:cNvPr id="105477" name="Rectangle 21"/>
          <p:cNvSpPr>
            <a:spLocks noChangeArrowheads="1"/>
          </p:cNvSpPr>
          <p:nvPr/>
        </p:nvSpPr>
        <p:spPr bwMode="auto">
          <a:xfrm>
            <a:off x="1143000" y="685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b="1">
                <a:solidFill>
                  <a:srgbClr val="376092"/>
                </a:solidFill>
                <a:latin typeface="Calibri" pitchFamily="34" charset="0"/>
                <a:ea typeface="華康儷中黑" pitchFamily="49" charset="-120"/>
              </a:rPr>
              <a:t>脂肪、油、糖類</a:t>
            </a:r>
            <a:r>
              <a:rPr kumimoji="0" lang="en-US" altLang="zh-TW" sz="1200" b="1">
                <a:solidFill>
                  <a:srgbClr val="376092"/>
                </a:solidFill>
                <a:latin typeface="Calibri" pitchFamily="34" charset="0"/>
                <a:ea typeface="華康儷中黑" pitchFamily="49" charset="-120"/>
              </a:rPr>
              <a:t/>
            </a:r>
            <a:br>
              <a:rPr kumimoji="0" lang="en-US" altLang="zh-TW" sz="1200" b="1">
                <a:solidFill>
                  <a:srgbClr val="376092"/>
                </a:solidFill>
                <a:latin typeface="Calibri" pitchFamily="34" charset="0"/>
                <a:ea typeface="華康儷中黑" pitchFamily="49" charset="-120"/>
              </a:rPr>
            </a:br>
            <a:r>
              <a:rPr kumimoji="0" lang="zh-TW" altLang="en-US" sz="1200" b="1">
                <a:solidFill>
                  <a:srgbClr val="000000"/>
                </a:solidFill>
                <a:latin typeface="Calibri" pitchFamily="34" charset="0"/>
                <a:ea typeface="華康儷中黑" pitchFamily="49" charset="-120"/>
              </a:rPr>
              <a:t>吃最少</a:t>
            </a:r>
            <a:endParaRPr kumimoji="0" lang="en-US" altLang="zh-TW" sz="1200" b="1">
              <a:solidFill>
                <a:srgbClr val="000000"/>
              </a:solidFill>
              <a:latin typeface="Calibri" pitchFamily="34" charset="0"/>
              <a:ea typeface="華康儷中黑" pitchFamily="49" charset="-120"/>
            </a:endParaRPr>
          </a:p>
        </p:txBody>
      </p:sp>
      <p:sp>
        <p:nvSpPr>
          <p:cNvPr id="105478" name="Rectangle 22"/>
          <p:cNvSpPr>
            <a:spLocks noChangeArrowheads="1"/>
          </p:cNvSpPr>
          <p:nvPr/>
        </p:nvSpPr>
        <p:spPr bwMode="auto">
          <a:xfrm>
            <a:off x="1143000" y="1828800"/>
            <a:ext cx="200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b="1">
                <a:solidFill>
                  <a:srgbClr val="C83304"/>
                </a:solidFill>
                <a:latin typeface="Calibri" pitchFamily="34" charset="0"/>
                <a:ea typeface="華康儷中黑" pitchFamily="49" charset="-120"/>
              </a:rPr>
              <a:t>牛奶 、 乳 酪及芝 士類</a:t>
            </a:r>
            <a:endParaRPr kumimoji="0" lang="en-US" altLang="zh-TW" sz="1200" b="1">
              <a:solidFill>
                <a:srgbClr val="C83304"/>
              </a:solidFill>
              <a:latin typeface="Calibri" pitchFamily="34" charset="0"/>
              <a:ea typeface="華康儷中黑" pitchFamily="49" charset="-120"/>
            </a:endParaRPr>
          </a:p>
          <a:p>
            <a:pPr eaLnBrk="1" fontAlgn="base" hangingPunct="1">
              <a:spcBef>
                <a:spcPct val="0"/>
              </a:spcBef>
              <a:spcAft>
                <a:spcPct val="0"/>
              </a:spcAft>
            </a:pPr>
            <a:r>
              <a:rPr kumimoji="0" lang="en-US" altLang="zh-TW" sz="1200" b="1">
                <a:solidFill>
                  <a:srgbClr val="C83304"/>
                </a:solidFill>
                <a:latin typeface="Calibri" pitchFamily="34" charset="0"/>
                <a:ea typeface="華康儷中黑" pitchFamily="49" charset="-120"/>
              </a:rPr>
              <a:t>2-3</a:t>
            </a:r>
            <a:r>
              <a:rPr kumimoji="0" lang="zh-TW" altLang="en-US" sz="1200" b="1">
                <a:solidFill>
                  <a:srgbClr val="C83304"/>
                </a:solidFill>
                <a:latin typeface="Calibri" pitchFamily="34" charset="0"/>
                <a:ea typeface="華康儷中黑" pitchFamily="49" charset="-120"/>
              </a:rPr>
              <a:t>份 </a:t>
            </a:r>
            <a:endParaRPr kumimoji="0" lang="en-US" altLang="zh-TW" sz="1200" b="1">
              <a:solidFill>
                <a:srgbClr val="C83304"/>
              </a:solidFill>
              <a:latin typeface="Calibri" pitchFamily="34" charset="0"/>
              <a:ea typeface="華康儷中黑" pitchFamily="49" charset="-120"/>
            </a:endParaRPr>
          </a:p>
        </p:txBody>
      </p:sp>
      <p:sp>
        <p:nvSpPr>
          <p:cNvPr id="105479" name="Rectangle 24"/>
          <p:cNvSpPr>
            <a:spLocks noChangeArrowheads="1"/>
          </p:cNvSpPr>
          <p:nvPr/>
        </p:nvSpPr>
        <p:spPr bwMode="auto">
          <a:xfrm>
            <a:off x="1143000" y="28956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b="1">
                <a:solidFill>
                  <a:srgbClr val="77933C"/>
                </a:solidFill>
                <a:latin typeface="Calibri" pitchFamily="34" charset="0"/>
                <a:ea typeface="華康儷中黑" pitchFamily="49" charset="-120"/>
              </a:rPr>
              <a:t>蔬菜類</a:t>
            </a:r>
            <a:endParaRPr kumimoji="0" lang="en-US" altLang="zh-TW" sz="1200" b="1">
              <a:solidFill>
                <a:srgbClr val="77933C"/>
              </a:solidFill>
              <a:latin typeface="Calibri" pitchFamily="34" charset="0"/>
              <a:ea typeface="華康儷中黑" pitchFamily="49" charset="-120"/>
            </a:endParaRPr>
          </a:p>
          <a:p>
            <a:pPr eaLnBrk="1" fontAlgn="base" hangingPunct="1">
              <a:spcBef>
                <a:spcPct val="0"/>
              </a:spcBef>
              <a:spcAft>
                <a:spcPct val="0"/>
              </a:spcAft>
            </a:pPr>
            <a:r>
              <a:rPr kumimoji="0" lang="en-US" altLang="zh-TW" sz="1200" b="1">
                <a:solidFill>
                  <a:srgbClr val="000000"/>
                </a:solidFill>
                <a:latin typeface="Calibri" pitchFamily="34" charset="0"/>
                <a:ea typeface="華康儷中黑" pitchFamily="49" charset="-120"/>
              </a:rPr>
              <a:t>3-5</a:t>
            </a:r>
            <a:r>
              <a:rPr kumimoji="0" lang="zh-TW" altLang="en-US" sz="1200" b="1">
                <a:solidFill>
                  <a:srgbClr val="000000"/>
                </a:solidFill>
                <a:latin typeface="Calibri" pitchFamily="34" charset="0"/>
                <a:ea typeface="華康儷中黑" pitchFamily="49" charset="-120"/>
              </a:rPr>
              <a:t>份</a:t>
            </a:r>
            <a:endParaRPr kumimoji="0" lang="en-US" altLang="zh-TW" sz="1200" b="1">
              <a:solidFill>
                <a:srgbClr val="000000"/>
              </a:solidFill>
              <a:latin typeface="Calibri" pitchFamily="34" charset="0"/>
              <a:ea typeface="華康儷中黑" pitchFamily="49" charset="-120"/>
            </a:endParaRPr>
          </a:p>
        </p:txBody>
      </p:sp>
      <p:sp>
        <p:nvSpPr>
          <p:cNvPr id="105480" name="Rectangle 25"/>
          <p:cNvSpPr>
            <a:spLocks noChangeArrowheads="1"/>
          </p:cNvSpPr>
          <p:nvPr/>
        </p:nvSpPr>
        <p:spPr bwMode="auto">
          <a:xfrm>
            <a:off x="2351088" y="1828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kumimoji="0" lang="zh-TW" altLang="en-US" sz="1200" b="1">
                <a:solidFill>
                  <a:srgbClr val="31859C"/>
                </a:solidFill>
                <a:latin typeface="Calibri" pitchFamily="34" charset="0"/>
                <a:ea typeface="華康儷中黑" pitchFamily="49" charset="-120"/>
              </a:rPr>
              <a:t>肉、家禽、魚、豆、蛋、堅果類</a:t>
            </a:r>
            <a:endParaRPr kumimoji="0" lang="en-US" altLang="zh-TW" sz="1200" b="1">
              <a:solidFill>
                <a:srgbClr val="31859C"/>
              </a:solidFill>
              <a:latin typeface="Calibri" pitchFamily="34" charset="0"/>
              <a:ea typeface="華康儷中黑" pitchFamily="49" charset="-120"/>
            </a:endParaRPr>
          </a:p>
          <a:p>
            <a:pPr algn="r" eaLnBrk="1" fontAlgn="base" hangingPunct="1">
              <a:spcBef>
                <a:spcPct val="0"/>
              </a:spcBef>
              <a:spcAft>
                <a:spcPct val="0"/>
              </a:spcAft>
            </a:pPr>
            <a:r>
              <a:rPr kumimoji="0" lang="en-US" altLang="en-US" sz="1200" b="1">
                <a:solidFill>
                  <a:srgbClr val="000000"/>
                </a:solidFill>
                <a:latin typeface="Calibri" pitchFamily="34" charset="0"/>
                <a:ea typeface="華康儷中黑" pitchFamily="49" charset="-120"/>
              </a:rPr>
              <a:t>2-3</a:t>
            </a:r>
            <a:r>
              <a:rPr kumimoji="0" lang="zh-TW" altLang="en-US" sz="1200" b="1">
                <a:solidFill>
                  <a:srgbClr val="000000"/>
                </a:solidFill>
                <a:latin typeface="Calibri" pitchFamily="34" charset="0"/>
                <a:ea typeface="華康儷中黑" pitchFamily="49" charset="-120"/>
              </a:rPr>
              <a:t>份</a:t>
            </a:r>
            <a:endParaRPr kumimoji="0" lang="en-US" altLang="zh-TW" sz="1200" b="1">
              <a:solidFill>
                <a:srgbClr val="000000"/>
              </a:solidFill>
              <a:latin typeface="Calibri" pitchFamily="34" charset="0"/>
              <a:ea typeface="華康儷中黑" pitchFamily="49" charset="-120"/>
            </a:endParaRPr>
          </a:p>
        </p:txBody>
      </p:sp>
      <p:sp>
        <p:nvSpPr>
          <p:cNvPr id="105481" name="Rectangle 26"/>
          <p:cNvSpPr>
            <a:spLocks noChangeArrowheads="1"/>
          </p:cNvSpPr>
          <p:nvPr/>
        </p:nvSpPr>
        <p:spPr bwMode="auto">
          <a:xfrm>
            <a:off x="2349500" y="28956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kumimoji="0" lang="zh-TW" altLang="en-US" sz="1200" b="1">
                <a:solidFill>
                  <a:srgbClr val="7030A0"/>
                </a:solidFill>
                <a:latin typeface="Calibri" pitchFamily="34" charset="0"/>
                <a:ea typeface="華康儷中黑" pitchFamily="49" charset="-120"/>
              </a:rPr>
              <a:t>水果類</a:t>
            </a:r>
            <a:endParaRPr kumimoji="0" lang="en-US" altLang="zh-TW" sz="1200" b="1">
              <a:solidFill>
                <a:srgbClr val="7030A0"/>
              </a:solidFill>
              <a:latin typeface="Calibri" pitchFamily="34" charset="0"/>
              <a:ea typeface="華康儷中黑" pitchFamily="49" charset="-120"/>
            </a:endParaRPr>
          </a:p>
          <a:p>
            <a:pPr algn="r" eaLnBrk="1" fontAlgn="base" hangingPunct="1">
              <a:spcBef>
                <a:spcPct val="0"/>
              </a:spcBef>
              <a:spcAft>
                <a:spcPct val="0"/>
              </a:spcAft>
            </a:pPr>
            <a:r>
              <a:rPr kumimoji="0" lang="en-US" altLang="zh-TW" sz="1200" b="1">
                <a:solidFill>
                  <a:srgbClr val="000000"/>
                </a:solidFill>
                <a:latin typeface="Calibri" pitchFamily="34" charset="0"/>
                <a:ea typeface="華康儷中黑" pitchFamily="49" charset="-120"/>
              </a:rPr>
              <a:t>2-4</a:t>
            </a:r>
            <a:r>
              <a:rPr kumimoji="0" lang="zh-TW" altLang="en-US" sz="1200" b="1">
                <a:solidFill>
                  <a:srgbClr val="000000"/>
                </a:solidFill>
                <a:latin typeface="Calibri" pitchFamily="34" charset="0"/>
                <a:ea typeface="華康儷中黑" pitchFamily="49" charset="-120"/>
              </a:rPr>
              <a:t>份</a:t>
            </a:r>
            <a:endParaRPr kumimoji="0" lang="en-US" altLang="zh-TW" sz="1200" b="1">
              <a:solidFill>
                <a:srgbClr val="000000"/>
              </a:solidFill>
              <a:latin typeface="Calibri" pitchFamily="34" charset="0"/>
              <a:ea typeface="華康儷中黑" pitchFamily="49" charset="-120"/>
            </a:endParaRPr>
          </a:p>
        </p:txBody>
      </p:sp>
      <p:sp>
        <p:nvSpPr>
          <p:cNvPr id="105482" name="Rectangle 27"/>
          <p:cNvSpPr>
            <a:spLocks noChangeArrowheads="1"/>
          </p:cNvSpPr>
          <p:nvPr/>
        </p:nvSpPr>
        <p:spPr bwMode="auto">
          <a:xfrm>
            <a:off x="2349500" y="39624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kumimoji="0" lang="zh-TW" altLang="en-US" sz="1200" b="1">
                <a:solidFill>
                  <a:srgbClr val="E46C0A"/>
                </a:solidFill>
                <a:latin typeface="Calibri" pitchFamily="34" charset="0"/>
                <a:ea typeface="華康儷中黑" pitchFamily="49" charset="-120"/>
              </a:rPr>
              <a:t>五穀類</a:t>
            </a:r>
          </a:p>
          <a:p>
            <a:pPr algn="r" eaLnBrk="1" fontAlgn="base" hangingPunct="1">
              <a:spcBef>
                <a:spcPct val="0"/>
              </a:spcBef>
              <a:spcAft>
                <a:spcPct val="0"/>
              </a:spcAft>
            </a:pPr>
            <a:r>
              <a:rPr kumimoji="0" lang="en-US" altLang="en-US" sz="1200" b="1">
                <a:solidFill>
                  <a:srgbClr val="000000"/>
                </a:solidFill>
                <a:latin typeface="Calibri" pitchFamily="34" charset="0"/>
                <a:ea typeface="華康儷中黑" pitchFamily="49" charset="-120"/>
              </a:rPr>
              <a:t>6-11</a:t>
            </a:r>
            <a:r>
              <a:rPr kumimoji="0" lang="zh-TW" altLang="en-US" sz="1200" b="1">
                <a:solidFill>
                  <a:srgbClr val="000000"/>
                </a:solidFill>
                <a:latin typeface="Calibri" pitchFamily="34" charset="0"/>
                <a:ea typeface="華康儷中黑" pitchFamily="49" charset="-120"/>
              </a:rPr>
              <a:t>份</a:t>
            </a:r>
            <a:endParaRPr kumimoji="0" lang="en-US" altLang="zh-TW" sz="1200" b="1">
              <a:solidFill>
                <a:srgbClr val="000000"/>
              </a:solidFill>
              <a:latin typeface="Calibri" pitchFamily="34" charset="0"/>
              <a:ea typeface="華康儷中黑" pitchFamily="49" charset="-120"/>
            </a:endParaRPr>
          </a:p>
        </p:txBody>
      </p:sp>
    </p:spTree>
    <p:extLst>
      <p:ext uri="{BB962C8B-B14F-4D97-AF65-F5344CB8AC3E}">
        <p14:creationId xmlns:p14="http://schemas.microsoft.com/office/powerpoint/2010/main" val="2389057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http://upload.wikimedia.org/wikipedia/commons/thumb/e/eb/MyPyramidFood.svg/2000px-MyPyramidFood.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6905625"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Rectangle 1"/>
          <p:cNvSpPr>
            <a:spLocks noChangeArrowheads="1"/>
          </p:cNvSpPr>
          <p:nvPr/>
        </p:nvSpPr>
        <p:spPr bwMode="auto">
          <a:xfrm>
            <a:off x="2479675" y="5743575"/>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b="1">
                <a:solidFill>
                  <a:srgbClr val="77933C"/>
                </a:solidFill>
                <a:latin typeface="Calibri" pitchFamily="34" charset="0"/>
                <a:ea typeface="華康儷中黑" pitchFamily="49" charset="-120"/>
              </a:rPr>
              <a:t>蔬菜</a:t>
            </a:r>
            <a:endParaRPr kumimoji="0" lang="en-US" altLang="en-US" sz="1200">
              <a:solidFill>
                <a:srgbClr val="FFFFFF"/>
              </a:solidFill>
              <a:latin typeface="Calibri" pitchFamily="34" charset="0"/>
            </a:endParaRPr>
          </a:p>
        </p:txBody>
      </p:sp>
      <p:sp>
        <p:nvSpPr>
          <p:cNvPr id="106499" name="Rectangle 2"/>
          <p:cNvSpPr>
            <a:spLocks noChangeArrowheads="1"/>
          </p:cNvSpPr>
          <p:nvPr/>
        </p:nvSpPr>
        <p:spPr bwMode="auto">
          <a:xfrm>
            <a:off x="3733800" y="5743575"/>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b="1">
                <a:solidFill>
                  <a:srgbClr val="FF0000"/>
                </a:solidFill>
                <a:latin typeface="Calibri" pitchFamily="34" charset="0"/>
                <a:ea typeface="華康儷中黑" pitchFamily="49" charset="-120"/>
              </a:rPr>
              <a:t>水果</a:t>
            </a:r>
            <a:endParaRPr kumimoji="0" lang="en-US" altLang="en-US" sz="1200">
              <a:solidFill>
                <a:srgbClr val="FF0000"/>
              </a:solidFill>
              <a:latin typeface="Calibri" pitchFamily="34" charset="0"/>
            </a:endParaRPr>
          </a:p>
        </p:txBody>
      </p:sp>
      <p:sp>
        <p:nvSpPr>
          <p:cNvPr id="106500" name="Rectangle 3"/>
          <p:cNvSpPr>
            <a:spLocks noChangeArrowheads="1"/>
          </p:cNvSpPr>
          <p:nvPr/>
        </p:nvSpPr>
        <p:spPr bwMode="auto">
          <a:xfrm>
            <a:off x="4876800" y="5743575"/>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b="1">
                <a:solidFill>
                  <a:srgbClr val="00B0F0"/>
                </a:solidFill>
                <a:latin typeface="Calibri" pitchFamily="34" charset="0"/>
                <a:ea typeface="華康儷中黑" pitchFamily="49" charset="-120"/>
              </a:rPr>
              <a:t>牛奶 </a:t>
            </a:r>
            <a:endParaRPr kumimoji="0" lang="en-US" altLang="en-US" sz="1200">
              <a:solidFill>
                <a:srgbClr val="00B0F0"/>
              </a:solidFill>
              <a:latin typeface="Calibri" pitchFamily="34" charset="0"/>
            </a:endParaRPr>
          </a:p>
        </p:txBody>
      </p:sp>
      <p:sp>
        <p:nvSpPr>
          <p:cNvPr id="106501" name="Rectangle 4"/>
          <p:cNvSpPr>
            <a:spLocks noChangeArrowheads="1"/>
          </p:cNvSpPr>
          <p:nvPr/>
        </p:nvSpPr>
        <p:spPr bwMode="auto">
          <a:xfrm>
            <a:off x="5943600" y="5743575"/>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kumimoji="0" lang="zh-TW" altLang="en-US" sz="1200" b="1">
                <a:solidFill>
                  <a:srgbClr val="7030A0"/>
                </a:solidFill>
                <a:latin typeface="Calibri" pitchFamily="34" charset="0"/>
                <a:ea typeface="華康儷中黑" pitchFamily="49" charset="-120"/>
              </a:rPr>
              <a:t>肉及豆類</a:t>
            </a:r>
            <a:endParaRPr kumimoji="0" lang="en-US" altLang="zh-TW" sz="1200" b="1">
              <a:solidFill>
                <a:srgbClr val="7030A0"/>
              </a:solidFill>
              <a:latin typeface="Calibri" pitchFamily="34" charset="0"/>
              <a:ea typeface="華康儷中黑" pitchFamily="49" charset="-120"/>
            </a:endParaRPr>
          </a:p>
        </p:txBody>
      </p:sp>
      <p:sp>
        <p:nvSpPr>
          <p:cNvPr id="106502" name="Rectangle 5"/>
          <p:cNvSpPr>
            <a:spLocks noChangeArrowheads="1"/>
          </p:cNvSpPr>
          <p:nvPr/>
        </p:nvSpPr>
        <p:spPr bwMode="auto">
          <a:xfrm>
            <a:off x="1260475" y="5743575"/>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b="1">
                <a:solidFill>
                  <a:srgbClr val="FFC000"/>
                </a:solidFill>
                <a:latin typeface="華康儷中黑" pitchFamily="49" charset="-120"/>
                <a:ea typeface="華康儷中黑" pitchFamily="49" charset="-120"/>
              </a:rPr>
              <a:t>穀物</a:t>
            </a:r>
            <a:endParaRPr kumimoji="0" lang="en-US" altLang="en-US" sz="1200" b="1">
              <a:solidFill>
                <a:srgbClr val="FFC000"/>
              </a:solidFill>
              <a:latin typeface="華康儷中黑" pitchFamily="49" charset="-120"/>
              <a:ea typeface="華康儷中黑" pitchFamily="49" charset="-120"/>
            </a:endParaRPr>
          </a:p>
        </p:txBody>
      </p:sp>
    </p:spTree>
    <p:extLst>
      <p:ext uri="{BB962C8B-B14F-4D97-AF65-F5344CB8AC3E}">
        <p14:creationId xmlns:p14="http://schemas.microsoft.com/office/powerpoint/2010/main" val="339845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362200"/>
            <a:ext cx="10287000" cy="1371600"/>
          </a:xfrm>
          <a:prstGeom prst="rect">
            <a:avLst/>
          </a:prstGeom>
          <a:gradFill>
            <a:gsLst>
              <a:gs pos="0">
                <a:schemeClr val="tx1">
                  <a:lumMod val="85000"/>
                  <a:alpha val="56000"/>
                </a:schemeClr>
              </a:gs>
              <a:gs pos="50000">
                <a:schemeClr val="tx1">
                  <a:lumMod val="75000"/>
                  <a:alpha val="14000"/>
                </a:schemeClr>
              </a:gs>
              <a:gs pos="100000">
                <a:schemeClr val="tx1">
                  <a:lumMod val="50000"/>
                  <a:alpha val="2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kumimoji="0" lang="en-US" altLang="en-US" sz="1800">
              <a:solidFill>
                <a:srgbClr val="FFFFFF"/>
              </a:solidFill>
              <a:latin typeface="Calibri" pitchFamily="34" charset="0"/>
              <a:ea typeface="新細明體" pitchFamily="18" charset="-120"/>
            </a:endParaRPr>
          </a:p>
        </p:txBody>
      </p:sp>
      <p:sp>
        <p:nvSpPr>
          <p:cNvPr id="88066" name="Title 1"/>
          <p:cNvSpPr>
            <a:spLocks noGrp="1"/>
          </p:cNvSpPr>
          <p:nvPr>
            <p:ph type="ctrTitle"/>
          </p:nvPr>
        </p:nvSpPr>
        <p:spPr bwMode="auto">
          <a:xfrm>
            <a:off x="990600" y="2438400"/>
            <a:ext cx="7086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ea typeface="華康儷中黑" pitchFamily="49" charset="-120"/>
              </a:rPr>
              <a:t>Wellmune™ WGP</a:t>
            </a:r>
            <a:r>
              <a:rPr lang="zh-TW" altLang="en-US" smtClean="0">
                <a:ea typeface="華康儷中黑" pitchFamily="49" charset="-120"/>
              </a:rPr>
              <a:t>的威力</a:t>
            </a:r>
            <a:r>
              <a:rPr lang="zh-TW" altLang="en-US" sz="4800" smtClean="0">
                <a:ea typeface="華康儷中黑" pitchFamily="49" charset="-120"/>
              </a:rPr>
              <a:t/>
            </a:r>
            <a:br>
              <a:rPr lang="zh-TW" altLang="en-US" sz="4800" smtClean="0">
                <a:ea typeface="華康儷中黑" pitchFamily="49" charset="-120"/>
              </a:rPr>
            </a:br>
            <a:r>
              <a:rPr lang="en-US" altLang="ja-JP" sz="3200" smtClean="0">
                <a:ea typeface="華康儷中黑" pitchFamily="49" charset="-120"/>
              </a:rPr>
              <a:t>The Power of Wellmune™ WGP</a:t>
            </a:r>
            <a:br>
              <a:rPr lang="en-US" altLang="ja-JP" sz="3200" smtClean="0">
                <a:ea typeface="華康儷中黑" pitchFamily="49" charset="-120"/>
              </a:rPr>
            </a:br>
            <a:endParaRPr lang="zh-TW" altLang="en-US" sz="3200" smtClean="0">
              <a:ea typeface="華康儷中黑" pitchFamily="49" charset="-120"/>
            </a:endParaRPr>
          </a:p>
        </p:txBody>
      </p:sp>
    </p:spTree>
    <p:extLst>
      <p:ext uri="{BB962C8B-B14F-4D97-AF65-F5344CB8AC3E}">
        <p14:creationId xmlns:p14="http://schemas.microsoft.com/office/powerpoint/2010/main" val="4177940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標題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HK" altLang="en-US" smtClean="0">
              <a:ea typeface="新細明體" pitchFamily="18" charset="-120"/>
            </a:endParaRPr>
          </a:p>
        </p:txBody>
      </p:sp>
      <p:pic>
        <p:nvPicPr>
          <p:cNvPr id="107522" name="Picture 2" descr="http://upload.wikimedia.org/wikipedia/commons/1/12/Harvard_food_pyrami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6172200" cy="585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ChangeArrowheads="1"/>
          </p:cNvSpPr>
          <p:nvPr/>
        </p:nvSpPr>
        <p:spPr bwMode="auto">
          <a:xfrm>
            <a:off x="2819400" y="5878513"/>
            <a:ext cx="226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zh-TW" altLang="en-US" sz="1800">
                <a:solidFill>
                  <a:srgbClr val="000000"/>
                </a:solidFill>
                <a:latin typeface="Calibri" pitchFamily="34" charset="0"/>
                <a:ea typeface="華康儷中黑" pitchFamily="49" charset="-120"/>
              </a:rPr>
              <a:t>每日運動及體重管理</a:t>
            </a:r>
            <a:endParaRPr kumimoji="0" lang="en-US" altLang="zh-TW" sz="1800">
              <a:solidFill>
                <a:srgbClr val="000000"/>
              </a:solidFill>
              <a:latin typeface="Calibri" pitchFamily="34" charset="0"/>
              <a:ea typeface="華康儷中黑" pitchFamily="49" charset="-120"/>
            </a:endParaRPr>
          </a:p>
        </p:txBody>
      </p:sp>
    </p:spTree>
    <p:extLst>
      <p:ext uri="{BB962C8B-B14F-4D97-AF65-F5344CB8AC3E}">
        <p14:creationId xmlns:p14="http://schemas.microsoft.com/office/powerpoint/2010/main" val="51506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標題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ea typeface="華康儷中黑" pitchFamily="49" charset="-120"/>
              </a:rPr>
              <a:t>Wellmune™</a:t>
            </a:r>
            <a:endParaRPr lang="zh-HK" altLang="en-US" smtClean="0">
              <a:ea typeface="華康儷中黑" pitchFamily="49" charset="-120"/>
            </a:endParaRPr>
          </a:p>
        </p:txBody>
      </p:sp>
      <p:sp>
        <p:nvSpPr>
          <p:cNvPr id="108546" name="內容版面配置區 2"/>
          <p:cNvSpPr>
            <a:spLocks noGrp="1"/>
          </p:cNvSpPr>
          <p:nvPr>
            <p:ph idx="1"/>
          </p:nvPr>
        </p:nvSpPr>
        <p:spPr bwMode="auto">
          <a:xfrm>
            <a:off x="304800" y="655638"/>
            <a:ext cx="8001000" cy="384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endParaRPr lang="zh-TW" altLang="en-US" sz="2800" smtClean="0">
              <a:ea typeface="華康儷中黑" pitchFamily="49" charset="-120"/>
            </a:endParaRPr>
          </a:p>
          <a:p>
            <a:pPr marL="0" indent="0" eaLnBrk="1" hangingPunct="1"/>
            <a:r>
              <a:rPr lang="en-US" altLang="en-US" sz="2800" smtClean="0">
                <a:ea typeface="華康儷中黑" pitchFamily="49" charset="-120"/>
              </a:rPr>
              <a:t>Wellmune™</a:t>
            </a:r>
            <a:r>
              <a:rPr lang="zh-TW" altLang="zh-HK" sz="2800" smtClean="0">
                <a:ea typeface="華康儷中黑" pitchFamily="49" charset="-120"/>
              </a:rPr>
              <a:t>是一種天然酵母的</a:t>
            </a:r>
            <a:r>
              <a:rPr lang="en-US" altLang="ja-JP" sz="2800" smtClean="0">
                <a:ea typeface="華康儷中黑" pitchFamily="49" charset="-120"/>
              </a:rPr>
              <a:t>β</a:t>
            </a:r>
            <a:r>
              <a:rPr lang="zh-TW" altLang="zh-HK" sz="2800" smtClean="0">
                <a:ea typeface="華康儷中黑" pitchFamily="49" charset="-120"/>
              </a:rPr>
              <a:t>葡聚醣</a:t>
            </a:r>
            <a:r>
              <a:rPr lang="en-US" altLang="zh-TW" sz="2800" smtClean="0">
                <a:ea typeface="華康儷中黑" pitchFamily="49" charset="-120"/>
              </a:rPr>
              <a:t>(</a:t>
            </a:r>
            <a:r>
              <a:rPr lang="zh-TW" altLang="en-US" sz="2800" smtClean="0">
                <a:ea typeface="華康儷中黑" pitchFamily="49" charset="-120"/>
              </a:rPr>
              <a:t>複合碳水化合物</a:t>
            </a:r>
            <a:r>
              <a:rPr lang="en-US" altLang="zh-TW" sz="2800" smtClean="0">
                <a:ea typeface="華康儷中黑" pitchFamily="49" charset="-120"/>
              </a:rPr>
              <a:t>)</a:t>
            </a:r>
            <a:r>
              <a:rPr lang="zh-TW" altLang="en-US" sz="2800" smtClean="0">
                <a:ea typeface="華康儷中黑" pitchFamily="49" charset="-120"/>
              </a:rPr>
              <a:t> </a:t>
            </a:r>
            <a:endParaRPr lang="en-US" altLang="zh-TW" sz="2800" smtClean="0">
              <a:ea typeface="華康儷中黑" pitchFamily="49" charset="-120"/>
            </a:endParaRPr>
          </a:p>
          <a:p>
            <a:pPr marL="0" indent="0" eaLnBrk="1" hangingPunct="1"/>
            <a:r>
              <a:rPr lang="zh-TW" altLang="zh-HK" sz="2800" smtClean="0">
                <a:ea typeface="華康儷中黑" pitchFamily="49" charset="-120"/>
              </a:rPr>
              <a:t>取自一種名叫</a:t>
            </a:r>
            <a:r>
              <a:rPr lang="en-US" altLang="ja-JP" sz="2800" i="1" smtClean="0">
                <a:ea typeface="華康儷中黑" pitchFamily="49" charset="-120"/>
              </a:rPr>
              <a:t>Saccharomyces cerevisiae</a:t>
            </a:r>
            <a:r>
              <a:rPr lang="zh-TW" altLang="zh-HK" sz="2800" smtClean="0">
                <a:ea typeface="華康儷中黑" pitchFamily="49" charset="-120"/>
              </a:rPr>
              <a:t>的獨特酵母</a:t>
            </a:r>
            <a:endParaRPr lang="en-US" altLang="ja-JP" sz="2800" smtClean="0">
              <a:ea typeface="華康儷中黑" pitchFamily="49" charset="-120"/>
            </a:endParaRPr>
          </a:p>
          <a:p>
            <a:pPr marL="0" indent="0" eaLnBrk="1" hangingPunct="1"/>
            <a:r>
              <a:rPr lang="en-US" altLang="en-US" sz="2800" smtClean="0">
                <a:ea typeface="華康儷中黑" pitchFamily="49" charset="-120"/>
              </a:rPr>
              <a:t>Wellmune™</a:t>
            </a:r>
            <a:r>
              <a:rPr lang="zh-TW" altLang="zh-HK" sz="2800" smtClean="0">
                <a:ea typeface="華康儷中黑" pitchFamily="49" charset="-120"/>
              </a:rPr>
              <a:t>可支援免疫細胞</a:t>
            </a:r>
            <a:endParaRPr lang="en-US" altLang="zh-TW" sz="2800" smtClean="0">
              <a:ea typeface="華康儷中黑" pitchFamily="49" charset="-120"/>
            </a:endParaRPr>
          </a:p>
          <a:p>
            <a:pPr marL="0" indent="0" eaLnBrk="1" hangingPunct="1">
              <a:buFont typeface="Arial" pitchFamily="34" charset="0"/>
              <a:buNone/>
            </a:pPr>
            <a:endParaRPr lang="en-US" altLang="zh-TW" sz="2800" smtClean="0">
              <a:ea typeface="華康儷中黑" pitchFamily="49" charset="-120"/>
            </a:endParaRPr>
          </a:p>
          <a:p>
            <a:pPr marL="0" indent="0" eaLnBrk="1" hangingPunct="1"/>
            <a:r>
              <a:rPr lang="en-US" altLang="en-US" sz="2800" smtClean="0">
                <a:ea typeface="華康儷中黑" pitchFamily="49" charset="-120"/>
              </a:rPr>
              <a:t>Wellmune™</a:t>
            </a:r>
            <a:r>
              <a:rPr lang="zh-TW" altLang="en-US" sz="2800" smtClean="0">
                <a:ea typeface="華康儷中黑" pitchFamily="49" charset="-120"/>
              </a:rPr>
              <a:t> </a:t>
            </a:r>
            <a:r>
              <a:rPr lang="en-US" altLang="en-US" sz="2800" smtClean="0">
                <a:ea typeface="華康儷中黑" pitchFamily="49" charset="-120"/>
              </a:rPr>
              <a:t>is a natural yeast beta glucan (complex carbohydrates) </a:t>
            </a:r>
          </a:p>
          <a:p>
            <a:pPr marL="0" indent="0" eaLnBrk="1" hangingPunct="1"/>
            <a:r>
              <a:rPr lang="en-US" altLang="en-US" sz="2800" smtClean="0">
                <a:ea typeface="華康儷中黑" pitchFamily="49" charset="-120"/>
              </a:rPr>
              <a:t>Derived from a proprietary strain of yeast, </a:t>
            </a:r>
            <a:r>
              <a:rPr lang="en-US" altLang="en-US" sz="2800" i="1" smtClean="0">
                <a:ea typeface="華康儷中黑" pitchFamily="49" charset="-120"/>
              </a:rPr>
              <a:t>Saccharomyces cerevisiae</a:t>
            </a:r>
            <a:r>
              <a:rPr lang="en-US" altLang="en-US" sz="2800" smtClean="0">
                <a:ea typeface="華康儷中黑" pitchFamily="49" charset="-120"/>
              </a:rPr>
              <a:t>. </a:t>
            </a:r>
          </a:p>
          <a:p>
            <a:pPr marL="0" indent="0" eaLnBrk="1" hangingPunct="1"/>
            <a:r>
              <a:rPr lang="en-US" altLang="en-US" sz="2800" smtClean="0">
                <a:ea typeface="華康儷中黑" pitchFamily="49" charset="-120"/>
              </a:rPr>
              <a:t>Wellmune™</a:t>
            </a:r>
            <a:r>
              <a:rPr lang="zh-TW" altLang="en-US" sz="2800" smtClean="0">
                <a:ea typeface="華康儷中黑" pitchFamily="49" charset="-120"/>
              </a:rPr>
              <a:t> </a:t>
            </a:r>
            <a:r>
              <a:rPr lang="en-US" altLang="en-US" sz="2800" smtClean="0">
                <a:ea typeface="華康儷中黑" pitchFamily="49" charset="-120"/>
              </a:rPr>
              <a:t>works to support immune cells</a:t>
            </a:r>
            <a:endParaRPr lang="en-US" altLang="zh-TW" sz="2800" smtClean="0">
              <a:ea typeface="華康儷中黑" pitchFamily="49" charset="-120"/>
            </a:endParaRPr>
          </a:p>
          <a:p>
            <a:pPr marL="0" indent="0" eaLnBrk="1" hangingPunct="1">
              <a:buFont typeface="Wingdings" pitchFamily="2" charset="2"/>
              <a:buChar char=""/>
            </a:pPr>
            <a:endParaRPr lang="en-GB" altLang="en-US" sz="2800" smtClean="0">
              <a:ea typeface="華康儷中黑" pitchFamily="49" charset="-120"/>
            </a:endParaRPr>
          </a:p>
          <a:p>
            <a:pPr marL="0" indent="0" eaLnBrk="1" hangingPunct="1"/>
            <a:endParaRPr lang="zh-TW" altLang="en-US" sz="2800" smtClean="0">
              <a:ea typeface="華康儷中黑" pitchFamily="49" charset="-120"/>
            </a:endParaRPr>
          </a:p>
          <a:p>
            <a:pPr marL="0" indent="0" eaLnBrk="1" hangingPunct="1">
              <a:buFont typeface="Arial" pitchFamily="34" charset="0"/>
              <a:buNone/>
            </a:pPr>
            <a:endParaRPr lang="zh-TW" altLang="en-US" sz="2800" smtClean="0">
              <a:ea typeface="華康儷中黑" pitchFamily="49" charset="-120"/>
            </a:endParaRPr>
          </a:p>
        </p:txBody>
      </p:sp>
    </p:spTree>
    <p:extLst>
      <p:ext uri="{BB962C8B-B14F-4D97-AF65-F5344CB8AC3E}">
        <p14:creationId xmlns:p14="http://schemas.microsoft.com/office/powerpoint/2010/main" val="3010294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41450" y="152400"/>
            <a:ext cx="6178550" cy="6172200"/>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kumimoji="0" lang="en-US" altLang="en-US" sz="1800">
              <a:solidFill>
                <a:srgbClr val="FFFFFF"/>
              </a:solidFill>
              <a:latin typeface="Calibri" pitchFamily="34" charset="0"/>
              <a:ea typeface="新細明體" pitchFamily="18" charset="-120"/>
            </a:endParaRPr>
          </a:p>
        </p:txBody>
      </p:sp>
      <p:pic>
        <p:nvPicPr>
          <p:cNvPr id="109570" name="Picture 2" descr="http://www.vitaminpros.com/images/beta-gluca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0425" y="538163"/>
            <a:ext cx="4953000" cy="529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4" descr="http://www.arrowheadhealthworks.com/sugarp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16525"/>
            <a:ext cx="18224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1"/>
          <p:cNvSpPr>
            <a:spLocks noChangeArrowheads="1"/>
          </p:cNvSpPr>
          <p:nvPr/>
        </p:nvSpPr>
        <p:spPr bwMode="auto">
          <a:xfrm>
            <a:off x="3590925" y="2286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800">
                <a:solidFill>
                  <a:srgbClr val="000000"/>
                </a:solidFill>
                <a:latin typeface="華康儷中黑" pitchFamily="49" charset="-120"/>
                <a:ea typeface="華康儷中黑" pitchFamily="49" charset="-120"/>
              </a:rPr>
              <a:t>麵包酵母細胞解剖</a:t>
            </a:r>
            <a:endParaRPr kumimoji="0" lang="en-US" altLang="en-US" sz="1800">
              <a:solidFill>
                <a:srgbClr val="000000"/>
              </a:solidFill>
              <a:latin typeface="華康儷中黑" pitchFamily="49" charset="-120"/>
              <a:ea typeface="華康儷中黑" pitchFamily="49" charset="-120"/>
            </a:endParaRPr>
          </a:p>
        </p:txBody>
      </p:sp>
      <p:sp>
        <p:nvSpPr>
          <p:cNvPr id="109573" name="TextBox 4"/>
          <p:cNvSpPr txBox="1">
            <a:spLocks noChangeArrowheads="1"/>
          </p:cNvSpPr>
          <p:nvPr/>
        </p:nvSpPr>
        <p:spPr bwMode="auto">
          <a:xfrm>
            <a:off x="4038600" y="2786063"/>
            <a:ext cx="1752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FF0000"/>
                </a:solidFill>
                <a:latin typeface="華康儷中黑" pitchFamily="49" charset="-120"/>
                <a:ea typeface="華康儷中黑" pitchFamily="49" charset="-120"/>
              </a:rPr>
              <a:t>缺少的鍵合</a:t>
            </a:r>
            <a:endParaRPr kumimoji="0" lang="en-US" altLang="en-US" sz="1600">
              <a:solidFill>
                <a:srgbClr val="FF0000"/>
              </a:solidFill>
              <a:latin typeface="華康儷中黑" pitchFamily="49" charset="-120"/>
              <a:ea typeface="華康儷中黑" pitchFamily="49" charset="-120"/>
            </a:endParaRPr>
          </a:p>
        </p:txBody>
      </p:sp>
    </p:spTree>
    <p:extLst>
      <p:ext uri="{BB962C8B-B14F-4D97-AF65-F5344CB8AC3E}">
        <p14:creationId xmlns:p14="http://schemas.microsoft.com/office/powerpoint/2010/main" val="4219545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標題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HK" altLang="en-US" smtClean="0">
                <a:ea typeface="華康儷中黑" pitchFamily="49" charset="-120"/>
              </a:rPr>
              <a:t>如何運作</a:t>
            </a:r>
            <a:r>
              <a:rPr lang="en-US" altLang="ja-JP" smtClean="0">
                <a:ea typeface="華康儷中黑" pitchFamily="49" charset="-120"/>
              </a:rPr>
              <a:t>?</a:t>
            </a:r>
            <a:br>
              <a:rPr lang="en-US" altLang="ja-JP" smtClean="0">
                <a:ea typeface="華康儷中黑" pitchFamily="49" charset="-120"/>
              </a:rPr>
            </a:br>
            <a:r>
              <a:rPr lang="en-US" altLang="ja-JP" sz="2800" smtClean="0">
                <a:ea typeface="華康儷中黑" pitchFamily="49" charset="-120"/>
              </a:rPr>
              <a:t>How it Works?</a:t>
            </a:r>
            <a:endParaRPr lang="zh-HK" altLang="en-US" sz="2800" smtClean="0">
              <a:ea typeface="華康儷中黑" pitchFamily="49" charset="-120"/>
            </a:endParaRPr>
          </a:p>
        </p:txBody>
      </p:sp>
      <p:sp>
        <p:nvSpPr>
          <p:cNvPr id="110594" name="內容版面配置區 2"/>
          <p:cNvSpPr>
            <a:spLocks noGrp="1"/>
          </p:cNvSpPr>
          <p:nvPr>
            <p:ph idx="1"/>
          </p:nvPr>
        </p:nvSpPr>
        <p:spPr bwMode="auto">
          <a:xfrm>
            <a:off x="228600" y="1295400"/>
            <a:ext cx="62484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zh-HK" sz="2200" smtClean="0">
                <a:ea typeface="華康儷中黑" pitchFamily="49" charset="-120"/>
              </a:rPr>
              <a:t>當</a:t>
            </a:r>
            <a:r>
              <a:rPr lang="en-US" altLang="ja-JP" sz="2200" smtClean="0">
                <a:ea typeface="華康儷中黑" pitchFamily="49" charset="-120"/>
              </a:rPr>
              <a:t>Wellmune™</a:t>
            </a:r>
            <a:r>
              <a:rPr lang="zh-TW" altLang="zh-HK" sz="2200" smtClean="0">
                <a:ea typeface="華康儷中黑" pitchFamily="49" charset="-120"/>
              </a:rPr>
              <a:t>被吸收時，免疫細胞會從消化道把</a:t>
            </a:r>
            <a:r>
              <a:rPr lang="en-US" altLang="ja-JP" sz="2200" smtClean="0">
                <a:ea typeface="華康儷中黑" pitchFamily="49" charset="-120"/>
              </a:rPr>
              <a:t>Wellmune™</a:t>
            </a:r>
            <a:r>
              <a:rPr lang="zh-TW" altLang="zh-HK" sz="2200" smtClean="0">
                <a:ea typeface="華康儷中黑" pitchFamily="49" charset="-120"/>
              </a:rPr>
              <a:t>帶到身體上的免疫器官。在那裡，稱為巨噬細胞的免疫細胞，把</a:t>
            </a:r>
            <a:r>
              <a:rPr lang="en-US" altLang="ja-JP" sz="2200" smtClean="0">
                <a:ea typeface="華康儷中黑" pitchFamily="49" charset="-120"/>
              </a:rPr>
              <a:t>Wellmune™</a:t>
            </a:r>
            <a:r>
              <a:rPr lang="zh-TW" altLang="zh-HK" sz="2200" smtClean="0">
                <a:ea typeface="華康儷中黑" pitchFamily="49" charset="-120"/>
              </a:rPr>
              <a:t>消化成較小的碎片，並在數天時間內慢慢釋放它們。當釋放</a:t>
            </a:r>
            <a:r>
              <a:rPr lang="en-US" altLang="ja-JP" sz="2200" smtClean="0">
                <a:ea typeface="華康儷中黑" pitchFamily="49" charset="-120"/>
              </a:rPr>
              <a:t>Wellmune™</a:t>
            </a:r>
            <a:r>
              <a:rPr lang="zh-TW" altLang="zh-HK" sz="2200" smtClean="0">
                <a:ea typeface="華康儷中黑" pitchFamily="49" charset="-120"/>
              </a:rPr>
              <a:t>碎片時，碎片會和嗜中性粒細胞上的特定受體（</a:t>
            </a:r>
            <a:r>
              <a:rPr lang="en-US" altLang="ja-JP" sz="2200" smtClean="0">
                <a:ea typeface="華康儷中黑" pitchFamily="49" charset="-120"/>
              </a:rPr>
              <a:t>CR3</a:t>
            </a:r>
            <a:r>
              <a:rPr lang="zh-TW" altLang="zh-HK" sz="2200" smtClean="0">
                <a:ea typeface="華康儷中黑" pitchFamily="49" charset="-120"/>
              </a:rPr>
              <a:t>）結合，而身體內最多的免疫細胞就是嗜中性粒細胞。</a:t>
            </a:r>
            <a:endParaRPr lang="en-US" altLang="zh-TW" sz="2200" smtClean="0">
              <a:ea typeface="華康儷中黑" pitchFamily="49" charset="-120"/>
            </a:endParaRPr>
          </a:p>
          <a:p>
            <a:pPr eaLnBrk="1" hangingPunct="1"/>
            <a:r>
              <a:rPr lang="en-US" altLang="en-US" sz="2200" smtClean="0">
                <a:ea typeface="華康儷中黑" pitchFamily="49" charset="-120"/>
              </a:rPr>
              <a:t>When Wellmune™ is ingested, immune cells in the gastrointestinal tract take it up and transport it to the immune organs throughout the body. While there, immune cells, called macrophages, digest the Wellmune™ into smaller fragments and slowly release them over a number of days. As they are released, the fragments bind to specific receptors (CR3) on neutrophils, which are the most abundant immune cells in the body.</a:t>
            </a:r>
            <a:endParaRPr lang="zh-HK" altLang="en-US" sz="2200" smtClean="0">
              <a:ea typeface="華康儷中黑" pitchFamily="49" charset="-120"/>
            </a:endParaRPr>
          </a:p>
        </p:txBody>
      </p:sp>
      <p:grpSp>
        <p:nvGrpSpPr>
          <p:cNvPr id="110595" name="Group 2"/>
          <p:cNvGrpSpPr>
            <a:grpSpLocks/>
          </p:cNvGrpSpPr>
          <p:nvPr/>
        </p:nvGrpSpPr>
        <p:grpSpPr bwMode="auto">
          <a:xfrm>
            <a:off x="6654800" y="1524000"/>
            <a:ext cx="2057400" cy="2897188"/>
            <a:chOff x="-528" y="672"/>
            <a:chExt cx="2100" cy="3291"/>
          </a:xfrm>
        </p:grpSpPr>
        <p:grpSp>
          <p:nvGrpSpPr>
            <p:cNvPr id="110596" name="Group 3"/>
            <p:cNvGrpSpPr>
              <a:grpSpLocks/>
            </p:cNvGrpSpPr>
            <p:nvPr/>
          </p:nvGrpSpPr>
          <p:grpSpPr bwMode="auto">
            <a:xfrm>
              <a:off x="-528" y="672"/>
              <a:ext cx="2100" cy="3291"/>
              <a:chOff x="3514" y="587"/>
              <a:chExt cx="2100" cy="3291"/>
            </a:xfrm>
          </p:grpSpPr>
          <p:pic>
            <p:nvPicPr>
              <p:cNvPr id="110598" name="Picture 4" descr="immune or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 y="587"/>
                <a:ext cx="2100" cy="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Oval 5"/>
              <p:cNvSpPr>
                <a:spLocks noChangeArrowheads="1"/>
              </p:cNvSpPr>
              <p:nvPr/>
            </p:nvSpPr>
            <p:spPr bwMode="auto">
              <a:xfrm rot="1462122">
                <a:off x="4408" y="2426"/>
                <a:ext cx="823" cy="51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sp>
            <p:nvSpPr>
              <p:cNvPr id="9" name="Line 6"/>
              <p:cNvSpPr>
                <a:spLocks noChangeShapeType="1"/>
              </p:cNvSpPr>
              <p:nvPr/>
            </p:nvSpPr>
            <p:spPr bwMode="auto">
              <a:xfrm flipH="1" flipV="1">
                <a:off x="4888" y="1869"/>
                <a:ext cx="49" cy="58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10" name="Line 7"/>
              <p:cNvSpPr>
                <a:spLocks noChangeShapeType="1"/>
              </p:cNvSpPr>
              <p:nvPr/>
            </p:nvSpPr>
            <p:spPr bwMode="auto">
              <a:xfrm flipH="1" flipV="1">
                <a:off x="4357" y="2064"/>
                <a:ext cx="241" cy="337"/>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11" name="Line 8"/>
              <p:cNvSpPr>
                <a:spLocks noChangeShapeType="1"/>
              </p:cNvSpPr>
              <p:nvPr/>
            </p:nvSpPr>
            <p:spPr bwMode="auto">
              <a:xfrm>
                <a:off x="5057" y="2935"/>
                <a:ext cx="123" cy="386"/>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12" name="Line 9"/>
              <p:cNvSpPr>
                <a:spLocks noChangeShapeType="1"/>
              </p:cNvSpPr>
              <p:nvPr/>
            </p:nvSpPr>
            <p:spPr bwMode="auto">
              <a:xfrm flipH="1">
                <a:off x="4622" y="2910"/>
                <a:ext cx="47" cy="146"/>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13" name="Line 10"/>
              <p:cNvSpPr>
                <a:spLocks noChangeShapeType="1"/>
              </p:cNvSpPr>
              <p:nvPr/>
            </p:nvSpPr>
            <p:spPr bwMode="auto">
              <a:xfrm flipH="1">
                <a:off x="4742" y="2958"/>
                <a:ext cx="122" cy="41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14" name="Line 11"/>
              <p:cNvSpPr>
                <a:spLocks noChangeShapeType="1"/>
              </p:cNvSpPr>
              <p:nvPr/>
            </p:nvSpPr>
            <p:spPr bwMode="auto">
              <a:xfrm flipH="1" flipV="1">
                <a:off x="4985" y="1168"/>
                <a:ext cx="24" cy="133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grpSp>
        <p:sp>
          <p:nvSpPr>
            <p:cNvPr id="6" name="Line 12"/>
            <p:cNvSpPr>
              <a:spLocks noChangeShapeType="1"/>
            </p:cNvSpPr>
            <p:nvPr/>
          </p:nvSpPr>
          <p:spPr bwMode="auto">
            <a:xfrm flipV="1">
              <a:off x="1057" y="2544"/>
              <a:ext cx="96" cy="12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grpSp>
    </p:spTree>
    <p:extLst>
      <p:ext uri="{BB962C8B-B14F-4D97-AF65-F5344CB8AC3E}">
        <p14:creationId xmlns:p14="http://schemas.microsoft.com/office/powerpoint/2010/main" val="3362316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內容版面配置區 2"/>
          <p:cNvSpPr>
            <a:spLocks noGrp="1"/>
          </p:cNvSpPr>
          <p:nvPr>
            <p:ph idx="1"/>
          </p:nvPr>
        </p:nvSpPr>
        <p:spPr bwMode="auto">
          <a:xfrm>
            <a:off x="304800" y="685800"/>
            <a:ext cx="6172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ea typeface="華康儷中黑" pitchFamily="49" charset="-120"/>
              </a:rPr>
              <a:t>Wellmune™</a:t>
            </a:r>
            <a:r>
              <a:rPr lang="zh-TW" altLang="zh-HK" sz="2800" smtClean="0">
                <a:ea typeface="華康儷中黑" pitchFamily="49" charset="-120"/>
              </a:rPr>
              <a:t>可支援在體內的嗜中性粒細胞和促進細胞的正常活動，包括促進免疫系統健康。它還支援負責吞噬和消滅外來細菌工作的吞噬細胞，從而促進免疫系統的健康。</a:t>
            </a:r>
            <a:endParaRPr lang="en-US" altLang="zh-TW" sz="2800" smtClean="0">
              <a:ea typeface="華康儷中黑" pitchFamily="49" charset="-120"/>
            </a:endParaRPr>
          </a:p>
          <a:p>
            <a:pPr eaLnBrk="1" hangingPunct="1"/>
            <a:r>
              <a:rPr lang="en-US" altLang="en-US" sz="2800" smtClean="0">
                <a:ea typeface="華康儷中黑" pitchFamily="49" charset="-120"/>
              </a:rPr>
              <a:t>Wellmune™ supports the activity of the neutrophils and prime them for their normal activity in the body, including promoting immune health. It also supports the activity of phagocytic cells, which engulf and destroy foreign bodies, thus promoting immune health. </a:t>
            </a:r>
            <a:endParaRPr lang="zh-TW" altLang="zh-HK" sz="2800" smtClean="0">
              <a:ea typeface="華康儷中黑" pitchFamily="49" charset="-120"/>
            </a:endParaRPr>
          </a:p>
          <a:p>
            <a:pPr eaLnBrk="1" hangingPunct="1"/>
            <a:endParaRPr lang="en-US" altLang="zh-TW" sz="2800" smtClean="0">
              <a:ea typeface="華康儷中黑" pitchFamily="49" charset="-120"/>
            </a:endParaRPr>
          </a:p>
          <a:p>
            <a:pPr eaLnBrk="1" hangingPunct="1"/>
            <a:endParaRPr lang="zh-HK" altLang="en-US" sz="2800" smtClean="0">
              <a:ea typeface="華康儷中黑" pitchFamily="49" charset="-120"/>
            </a:endParaRPr>
          </a:p>
          <a:p>
            <a:pPr eaLnBrk="1" hangingPunct="1"/>
            <a:endParaRPr lang="zh-HK" altLang="en-US" sz="2800" smtClean="0">
              <a:ea typeface="華康儷中黑" pitchFamily="49" charset="-120"/>
            </a:endParaRPr>
          </a:p>
          <a:p>
            <a:pPr eaLnBrk="1" hangingPunct="1"/>
            <a:endParaRPr lang="zh-HK" altLang="en-US" sz="2800" smtClean="0">
              <a:ea typeface="華康儷中黑" pitchFamily="49" charset="-120"/>
            </a:endParaRPr>
          </a:p>
        </p:txBody>
      </p:sp>
      <p:grpSp>
        <p:nvGrpSpPr>
          <p:cNvPr id="111618" name="Group 2"/>
          <p:cNvGrpSpPr>
            <a:grpSpLocks/>
          </p:cNvGrpSpPr>
          <p:nvPr/>
        </p:nvGrpSpPr>
        <p:grpSpPr bwMode="auto">
          <a:xfrm>
            <a:off x="6654800" y="1524000"/>
            <a:ext cx="2057400" cy="2897188"/>
            <a:chOff x="-528" y="672"/>
            <a:chExt cx="2100" cy="3291"/>
          </a:xfrm>
        </p:grpSpPr>
        <p:grpSp>
          <p:nvGrpSpPr>
            <p:cNvPr id="111619" name="Group 3"/>
            <p:cNvGrpSpPr>
              <a:grpSpLocks/>
            </p:cNvGrpSpPr>
            <p:nvPr/>
          </p:nvGrpSpPr>
          <p:grpSpPr bwMode="auto">
            <a:xfrm>
              <a:off x="-528" y="672"/>
              <a:ext cx="2100" cy="3291"/>
              <a:chOff x="3514" y="587"/>
              <a:chExt cx="2100" cy="3291"/>
            </a:xfrm>
          </p:grpSpPr>
          <p:pic>
            <p:nvPicPr>
              <p:cNvPr id="111621" name="Picture 4" descr="immune or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 y="587"/>
                <a:ext cx="2100" cy="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Oval 5"/>
              <p:cNvSpPr>
                <a:spLocks noChangeArrowheads="1"/>
              </p:cNvSpPr>
              <p:nvPr/>
            </p:nvSpPr>
            <p:spPr bwMode="auto">
              <a:xfrm rot="1462122">
                <a:off x="4408" y="2426"/>
                <a:ext cx="823" cy="51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sp>
            <p:nvSpPr>
              <p:cNvPr id="30" name="Line 6"/>
              <p:cNvSpPr>
                <a:spLocks noChangeShapeType="1"/>
              </p:cNvSpPr>
              <p:nvPr/>
            </p:nvSpPr>
            <p:spPr bwMode="auto">
              <a:xfrm flipH="1" flipV="1">
                <a:off x="4888" y="1869"/>
                <a:ext cx="49" cy="58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31" name="Line 7"/>
              <p:cNvSpPr>
                <a:spLocks noChangeShapeType="1"/>
              </p:cNvSpPr>
              <p:nvPr/>
            </p:nvSpPr>
            <p:spPr bwMode="auto">
              <a:xfrm flipH="1" flipV="1">
                <a:off x="4357" y="2064"/>
                <a:ext cx="241" cy="337"/>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32" name="Line 8"/>
              <p:cNvSpPr>
                <a:spLocks noChangeShapeType="1"/>
              </p:cNvSpPr>
              <p:nvPr/>
            </p:nvSpPr>
            <p:spPr bwMode="auto">
              <a:xfrm>
                <a:off x="5057" y="2935"/>
                <a:ext cx="123" cy="386"/>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33" name="Line 9"/>
              <p:cNvSpPr>
                <a:spLocks noChangeShapeType="1"/>
              </p:cNvSpPr>
              <p:nvPr/>
            </p:nvSpPr>
            <p:spPr bwMode="auto">
              <a:xfrm flipH="1">
                <a:off x="4622" y="2910"/>
                <a:ext cx="47" cy="146"/>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34" name="Line 10"/>
              <p:cNvSpPr>
                <a:spLocks noChangeShapeType="1"/>
              </p:cNvSpPr>
              <p:nvPr/>
            </p:nvSpPr>
            <p:spPr bwMode="auto">
              <a:xfrm flipH="1">
                <a:off x="4742" y="2958"/>
                <a:ext cx="122" cy="41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sp>
            <p:nvSpPr>
              <p:cNvPr id="35" name="Line 11"/>
              <p:cNvSpPr>
                <a:spLocks noChangeShapeType="1"/>
              </p:cNvSpPr>
              <p:nvPr/>
            </p:nvSpPr>
            <p:spPr bwMode="auto">
              <a:xfrm flipH="1" flipV="1">
                <a:off x="4985" y="1168"/>
                <a:ext cx="24" cy="133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grpSp>
        <p:sp>
          <p:nvSpPr>
            <p:cNvPr id="27" name="Line 12"/>
            <p:cNvSpPr>
              <a:spLocks noChangeShapeType="1"/>
            </p:cNvSpPr>
            <p:nvPr/>
          </p:nvSpPr>
          <p:spPr bwMode="auto">
            <a:xfrm flipV="1">
              <a:off x="1057" y="2544"/>
              <a:ext cx="96" cy="121"/>
            </a:xfrm>
            <a:prstGeom prst="line">
              <a:avLst/>
            </a:prstGeom>
            <a:noFill/>
            <a:ln w="57150">
              <a:solidFill>
                <a:srgbClr val="FF3300"/>
              </a:solidFill>
              <a:round/>
              <a:headEnd/>
              <a:tailEnd type="triangle" w="med" len="med"/>
            </a:ln>
          </p:spPr>
          <p:txBody>
            <a:bodyPr/>
            <a:lstStyle/>
            <a:p>
              <a:pPr>
                <a:defRPr/>
              </a:pPr>
              <a:endParaRPr lang="en-US">
                <a:solidFill>
                  <a:prstClr val="white"/>
                </a:solidFill>
                <a:ea typeface="ＭＳ Ｐゴシック" pitchFamily="34" charset="-128"/>
              </a:endParaRPr>
            </a:p>
          </p:txBody>
        </p:sp>
      </p:grpSp>
    </p:spTree>
    <p:extLst>
      <p:ext uri="{BB962C8B-B14F-4D97-AF65-F5344CB8AC3E}">
        <p14:creationId xmlns:p14="http://schemas.microsoft.com/office/powerpoint/2010/main" val="1617863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內容版面配置區 2"/>
          <p:cNvSpPr>
            <a:spLocks noGrp="1"/>
          </p:cNvSpPr>
          <p:nvPr>
            <p:ph idx="1"/>
          </p:nvPr>
        </p:nvSpPr>
        <p:spPr bwMode="auto">
          <a:xfrm>
            <a:off x="533400" y="198438"/>
            <a:ext cx="8077200" cy="384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與其他免疫調節物質不同的是，</a:t>
            </a:r>
            <a:r>
              <a:rPr lang="en-US" altLang="zh-TW" smtClean="0">
                <a:ea typeface="華康儷中黑" pitchFamily="49" charset="-120"/>
              </a:rPr>
              <a:t>Wellmune</a:t>
            </a:r>
            <a:r>
              <a:rPr lang="en-US" altLang="ja-JP" smtClean="0">
                <a:ea typeface="華康儷中黑" pitchFamily="49" charset="-120"/>
              </a:rPr>
              <a:t>™</a:t>
            </a:r>
            <a:r>
              <a:rPr lang="en-US" altLang="zh-TW" smtClean="0">
                <a:ea typeface="華康儷中黑" pitchFamily="49" charset="-120"/>
              </a:rPr>
              <a:t> </a:t>
            </a:r>
            <a:r>
              <a:rPr lang="zh-TW" altLang="en-US" smtClean="0">
                <a:ea typeface="華康儷中黑" pitchFamily="49" charset="-120"/>
              </a:rPr>
              <a:t>不會過度刺激免疫系統。其它的免疫促進成分很可能會對人體造成有害的副作用。</a:t>
            </a:r>
          </a:p>
          <a:p>
            <a:pPr eaLnBrk="1" hangingPunct="1"/>
            <a:r>
              <a:rPr lang="en-US" altLang="en-US" smtClean="0">
                <a:ea typeface="華康儷中黑" pitchFamily="49" charset="-120"/>
              </a:rPr>
              <a:t>Unlike other immune health ingredients, Wellmune™ boosts immune function without over stimulating the immune system.</a:t>
            </a:r>
            <a:endParaRPr lang="zh-HK" altLang="en-US" smtClean="0">
              <a:ea typeface="華康儷中黑" pitchFamily="49" charset="-120"/>
            </a:endParaRPr>
          </a:p>
          <a:p>
            <a:pPr eaLnBrk="1" hangingPunct="1"/>
            <a:endParaRPr lang="zh-HK" altLang="en-US" smtClean="0">
              <a:ea typeface="華康儷中黑" pitchFamily="49" charset="-120"/>
            </a:endParaRPr>
          </a:p>
        </p:txBody>
      </p:sp>
      <p:pic>
        <p:nvPicPr>
          <p:cNvPr id="112642" name="Picture 2" descr="http://www.superbetaglucan.com/wp-content/uploads/2011/07/beta-glucan-mechan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55245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1"/>
          <p:cNvSpPr txBox="1">
            <a:spLocks noChangeArrowheads="1"/>
          </p:cNvSpPr>
          <p:nvPr/>
        </p:nvSpPr>
        <p:spPr bwMode="auto">
          <a:xfrm>
            <a:off x="304800" y="6019800"/>
            <a:ext cx="55245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kumimoji="0" lang="zh-TW" altLang="en-US" sz="1600">
                <a:solidFill>
                  <a:srgbClr val="FF0000"/>
                </a:solidFill>
                <a:latin typeface="Calibri" pitchFamily="34" charset="0"/>
                <a:ea typeface="華康儷中黑" pitchFamily="49" charset="-120"/>
              </a:rPr>
              <a:t>巨噬細胞孑經細胞表面受體的活化</a:t>
            </a:r>
            <a:endParaRPr kumimoji="0" lang="en-US" altLang="zh-TW" sz="1600">
              <a:solidFill>
                <a:srgbClr val="FF0000"/>
              </a:solidFill>
              <a:latin typeface="Calibri" pitchFamily="34" charset="0"/>
              <a:ea typeface="華康儷中黑" pitchFamily="49" charset="-120"/>
            </a:endParaRPr>
          </a:p>
          <a:p>
            <a:pPr algn="ctr" eaLnBrk="1" fontAlgn="base" hangingPunct="1">
              <a:spcBef>
                <a:spcPct val="0"/>
              </a:spcBef>
              <a:spcAft>
                <a:spcPct val="0"/>
              </a:spcAft>
            </a:pPr>
            <a:r>
              <a:rPr kumimoji="0" lang="en-US" altLang="en-US" sz="1600">
                <a:solidFill>
                  <a:srgbClr val="FF0000"/>
                </a:solidFill>
                <a:latin typeface="Calibri" pitchFamily="34" charset="0"/>
                <a:ea typeface="華康儷中黑" pitchFamily="49" charset="-120"/>
              </a:rPr>
              <a:t>Macrophage activation via cell surface receptor</a:t>
            </a:r>
          </a:p>
        </p:txBody>
      </p:sp>
      <p:sp>
        <p:nvSpPr>
          <p:cNvPr id="112644" name="Rectangle 4"/>
          <p:cNvSpPr>
            <a:spLocks noChangeArrowheads="1"/>
          </p:cNvSpPr>
          <p:nvPr/>
        </p:nvSpPr>
        <p:spPr bwMode="auto">
          <a:xfrm>
            <a:off x="3581400" y="4081463"/>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病原</a:t>
            </a:r>
            <a:endParaRPr kumimoji="0" lang="en-US" altLang="en-US" sz="1600">
              <a:solidFill>
                <a:srgbClr val="FFFFFF"/>
              </a:solidFill>
              <a:latin typeface="Calibri" pitchFamily="34" charset="0"/>
            </a:endParaRPr>
          </a:p>
        </p:txBody>
      </p:sp>
      <p:sp>
        <p:nvSpPr>
          <p:cNvPr id="112645" name="Rectangle 5"/>
          <p:cNvSpPr>
            <a:spLocks noChangeArrowheads="1"/>
          </p:cNvSpPr>
          <p:nvPr/>
        </p:nvSpPr>
        <p:spPr bwMode="auto">
          <a:xfrm>
            <a:off x="2452688" y="5300663"/>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活化</a:t>
            </a:r>
            <a:endParaRPr kumimoji="0" lang="en-US" altLang="en-US" sz="1600">
              <a:solidFill>
                <a:srgbClr val="000000"/>
              </a:solidFill>
              <a:latin typeface="Calibri" pitchFamily="34" charset="0"/>
            </a:endParaRPr>
          </a:p>
        </p:txBody>
      </p:sp>
      <p:sp>
        <p:nvSpPr>
          <p:cNvPr id="112646" name="Rectangle 6"/>
          <p:cNvSpPr>
            <a:spLocks noChangeArrowheads="1"/>
          </p:cNvSpPr>
          <p:nvPr/>
        </p:nvSpPr>
        <p:spPr bwMode="auto">
          <a:xfrm>
            <a:off x="446088" y="5148263"/>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600">
                <a:solidFill>
                  <a:srgbClr val="000000"/>
                </a:solidFill>
                <a:latin typeface="Calibri" pitchFamily="34" charset="0"/>
                <a:ea typeface="華康儷中黑" pitchFamily="49" charset="-120"/>
              </a:rPr>
              <a:t>受體</a:t>
            </a:r>
            <a:endParaRPr kumimoji="0" lang="en-US" altLang="en-US" sz="1600">
              <a:solidFill>
                <a:srgbClr val="000000"/>
              </a:solidFill>
              <a:latin typeface="Calibri" pitchFamily="34" charset="0"/>
            </a:endParaRPr>
          </a:p>
        </p:txBody>
      </p:sp>
      <p:sp>
        <p:nvSpPr>
          <p:cNvPr id="112647" name="Rectangle 7"/>
          <p:cNvSpPr>
            <a:spLocks noChangeArrowheads="1"/>
          </p:cNvSpPr>
          <p:nvPr/>
        </p:nvSpPr>
        <p:spPr bwMode="auto">
          <a:xfrm>
            <a:off x="492125" y="4081463"/>
            <a:ext cx="110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el-GR" altLang="en-US" sz="1600">
                <a:solidFill>
                  <a:srgbClr val="000000"/>
                </a:solidFill>
                <a:latin typeface="Calibri" pitchFamily="34" charset="0"/>
                <a:ea typeface="華康儷中黑" pitchFamily="49" charset="-120"/>
              </a:rPr>
              <a:t>β</a:t>
            </a:r>
            <a:r>
              <a:rPr kumimoji="0" lang="en-US" altLang="en-US" sz="1600">
                <a:solidFill>
                  <a:srgbClr val="000000"/>
                </a:solidFill>
                <a:latin typeface="Calibri" pitchFamily="34" charset="0"/>
                <a:ea typeface="華康儷中黑" pitchFamily="49" charset="-120"/>
              </a:rPr>
              <a:t>-</a:t>
            </a:r>
            <a:r>
              <a:rPr kumimoji="0" lang="zh-TW" altLang="en-US" sz="1600">
                <a:solidFill>
                  <a:srgbClr val="000000"/>
                </a:solidFill>
                <a:latin typeface="Calibri" pitchFamily="34" charset="0"/>
                <a:ea typeface="華康儷中黑" pitchFamily="49" charset="-120"/>
              </a:rPr>
              <a:t>葡聚醣	</a:t>
            </a:r>
          </a:p>
        </p:txBody>
      </p:sp>
    </p:spTree>
    <p:extLst>
      <p:ext uri="{BB962C8B-B14F-4D97-AF65-F5344CB8AC3E}">
        <p14:creationId xmlns:p14="http://schemas.microsoft.com/office/powerpoint/2010/main" val="2305349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標題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HK" altLang="en-US" smtClean="0">
              <a:ea typeface="新細明體" pitchFamily="18" charset="-120"/>
            </a:endParaRPr>
          </a:p>
        </p:txBody>
      </p:sp>
      <p:sp>
        <p:nvSpPr>
          <p:cNvPr id="113666" name="內容版面配置區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smtClean="0">
                <a:ea typeface="華康儷中黑" pitchFamily="49" charset="-120"/>
              </a:rPr>
              <a:t>有研究支持嗎？</a:t>
            </a:r>
            <a:endParaRPr lang="en-US" altLang="zh-TW" b="1" smtClean="0">
              <a:ea typeface="華康儷中黑" pitchFamily="49" charset="-120"/>
            </a:endParaRPr>
          </a:p>
          <a:p>
            <a:pPr eaLnBrk="1" hangingPunct="1"/>
            <a:r>
              <a:rPr lang="en-US" altLang="zh-TW" smtClean="0">
                <a:ea typeface="華康儷中黑" pitchFamily="49" charset="-120"/>
              </a:rPr>
              <a:t>Do studies back up the claims?</a:t>
            </a:r>
          </a:p>
          <a:p>
            <a:pPr eaLnBrk="1" hangingPunct="1"/>
            <a:endParaRPr lang="zh-HK" altLang="en-US" smtClean="0">
              <a:ea typeface="華康儷中黑" pitchFamily="49" charset="-120"/>
            </a:endParaRPr>
          </a:p>
        </p:txBody>
      </p:sp>
      <p:pic>
        <p:nvPicPr>
          <p:cNvPr id="113667" name="Picture 2" descr="http://www.rmutsb.ac.th/2011/upload/content/contentm-2012080915154112080915154100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4284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644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標題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研究</a:t>
            </a:r>
            <a:r>
              <a:rPr lang="en-US" altLang="zh-TW" smtClean="0">
                <a:ea typeface="華康儷中黑" pitchFamily="49" charset="-120"/>
              </a:rPr>
              <a:t/>
            </a:r>
            <a:br>
              <a:rPr lang="en-US" altLang="zh-TW" smtClean="0">
                <a:ea typeface="華康儷中黑" pitchFamily="49" charset="-120"/>
              </a:rPr>
            </a:br>
            <a:r>
              <a:rPr lang="en-US" altLang="zh-TW" smtClean="0">
                <a:ea typeface="華康儷中黑" pitchFamily="49" charset="-120"/>
              </a:rPr>
              <a:t>Research</a:t>
            </a:r>
            <a:endParaRPr lang="zh-HK" altLang="en-US" smtClean="0">
              <a:ea typeface="華康儷中黑" pitchFamily="49" charset="-120"/>
            </a:endParaRPr>
          </a:p>
        </p:txBody>
      </p:sp>
      <p:grpSp>
        <p:nvGrpSpPr>
          <p:cNvPr id="114690" name="Group 34"/>
          <p:cNvGrpSpPr>
            <a:grpSpLocks/>
          </p:cNvGrpSpPr>
          <p:nvPr/>
        </p:nvGrpSpPr>
        <p:grpSpPr bwMode="auto">
          <a:xfrm>
            <a:off x="4592638" y="1558925"/>
            <a:ext cx="457200" cy="598488"/>
            <a:chOff x="2787" y="1174"/>
            <a:chExt cx="287" cy="377"/>
          </a:xfrm>
        </p:grpSpPr>
        <p:sp>
          <p:nvSpPr>
            <p:cNvPr id="114736" name="Rectangle 30"/>
            <p:cNvSpPr>
              <a:spLocks noChangeArrowheads="1"/>
            </p:cNvSpPr>
            <p:nvPr/>
          </p:nvSpPr>
          <p:spPr bwMode="auto">
            <a:xfrm>
              <a:off x="2787" y="1174"/>
              <a:ext cx="285" cy="372"/>
            </a:xfrm>
            <a:prstGeom prst="rect">
              <a:avLst/>
            </a:prstGeom>
            <a:solidFill>
              <a:schemeClr val="bg1"/>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37"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766" b="1628"/>
            <a:stretch>
              <a:fillRect/>
            </a:stretch>
          </p:blipFill>
          <p:spPr bwMode="auto">
            <a:xfrm>
              <a:off x="2787" y="1174"/>
              <a:ext cx="287"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1" name="Group 35"/>
          <p:cNvGrpSpPr>
            <a:grpSpLocks/>
          </p:cNvGrpSpPr>
          <p:nvPr/>
        </p:nvGrpSpPr>
        <p:grpSpPr bwMode="auto">
          <a:xfrm>
            <a:off x="5183188" y="1524000"/>
            <a:ext cx="454025" cy="604838"/>
            <a:chOff x="3258" y="1167"/>
            <a:chExt cx="285" cy="381"/>
          </a:xfrm>
        </p:grpSpPr>
        <p:sp>
          <p:nvSpPr>
            <p:cNvPr id="114734" name="Rectangle 31"/>
            <p:cNvSpPr>
              <a:spLocks noChangeArrowheads="1"/>
            </p:cNvSpPr>
            <p:nvPr/>
          </p:nvSpPr>
          <p:spPr bwMode="auto">
            <a:xfrm>
              <a:off x="3258" y="1167"/>
              <a:ext cx="285" cy="372"/>
            </a:xfrm>
            <a:prstGeom prst="rect">
              <a:avLst/>
            </a:prstGeom>
            <a:solidFill>
              <a:schemeClr val="bg1"/>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3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 y="1168"/>
              <a:ext cx="28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2" name="Group 68"/>
          <p:cNvGrpSpPr>
            <a:grpSpLocks/>
          </p:cNvGrpSpPr>
          <p:nvPr/>
        </p:nvGrpSpPr>
        <p:grpSpPr bwMode="auto">
          <a:xfrm>
            <a:off x="3570288" y="2063750"/>
            <a:ext cx="717550" cy="906463"/>
            <a:chOff x="1967" y="1457"/>
            <a:chExt cx="452" cy="571"/>
          </a:xfrm>
        </p:grpSpPr>
        <p:sp>
          <p:nvSpPr>
            <p:cNvPr id="114732" name="Rectangle 40"/>
            <p:cNvSpPr>
              <a:spLocks noChangeArrowheads="1"/>
            </p:cNvSpPr>
            <p:nvPr/>
          </p:nvSpPr>
          <p:spPr bwMode="auto">
            <a:xfrm>
              <a:off x="1967" y="1463"/>
              <a:ext cx="452" cy="564"/>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33" name="Picture 27"/>
            <p:cNvPicPr>
              <a:picLocks noChangeAspect="1" noChangeArrowheads="1"/>
            </p:cNvPicPr>
            <p:nvPr/>
          </p:nvPicPr>
          <p:blipFill>
            <a:blip r:embed="rId4">
              <a:extLst>
                <a:ext uri="{28A0092B-C50C-407E-A947-70E740481C1C}">
                  <a14:useLocalDpi xmlns:a14="http://schemas.microsoft.com/office/drawing/2010/main" val="0"/>
                </a:ext>
              </a:extLst>
            </a:blip>
            <a:srcRect l="841" t="1097" r="1120" b="877"/>
            <a:stretch>
              <a:fillRect/>
            </a:stretch>
          </p:blipFill>
          <p:spPr bwMode="auto">
            <a:xfrm>
              <a:off x="1967" y="1457"/>
              <a:ext cx="447"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3" name="Group 49"/>
          <p:cNvGrpSpPr>
            <a:grpSpLocks/>
          </p:cNvGrpSpPr>
          <p:nvPr/>
        </p:nvGrpSpPr>
        <p:grpSpPr bwMode="auto">
          <a:xfrm>
            <a:off x="4376738" y="1916113"/>
            <a:ext cx="730250" cy="887412"/>
            <a:chOff x="846" y="2024"/>
            <a:chExt cx="726" cy="988"/>
          </a:xfrm>
        </p:grpSpPr>
        <p:sp>
          <p:nvSpPr>
            <p:cNvPr id="114730" name="Rectangle 48"/>
            <p:cNvSpPr>
              <a:spLocks noChangeArrowheads="1"/>
            </p:cNvSpPr>
            <p:nvPr/>
          </p:nvSpPr>
          <p:spPr bwMode="auto">
            <a:xfrm>
              <a:off x="846" y="2024"/>
              <a:ext cx="720" cy="98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31" name="Picture 24"/>
            <p:cNvPicPr>
              <a:picLocks noChangeAspect="1" noChangeArrowheads="1"/>
            </p:cNvPicPr>
            <p:nvPr/>
          </p:nvPicPr>
          <p:blipFill>
            <a:blip r:embed="rId5">
              <a:extLst>
                <a:ext uri="{28A0092B-C50C-407E-A947-70E740481C1C}">
                  <a14:useLocalDpi xmlns:a14="http://schemas.microsoft.com/office/drawing/2010/main" val="0"/>
                </a:ext>
              </a:extLst>
            </a:blip>
            <a:srcRect b="729"/>
            <a:stretch>
              <a:fillRect/>
            </a:stretch>
          </p:blipFill>
          <p:spPr bwMode="auto">
            <a:xfrm>
              <a:off x="846" y="2024"/>
              <a:ext cx="726"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4" name="Group 44"/>
          <p:cNvGrpSpPr>
            <a:grpSpLocks/>
          </p:cNvGrpSpPr>
          <p:nvPr/>
        </p:nvGrpSpPr>
        <p:grpSpPr bwMode="auto">
          <a:xfrm>
            <a:off x="5180013" y="1874838"/>
            <a:ext cx="717550" cy="914400"/>
            <a:chOff x="3116" y="1457"/>
            <a:chExt cx="452" cy="576"/>
          </a:xfrm>
        </p:grpSpPr>
        <p:sp>
          <p:nvSpPr>
            <p:cNvPr id="114728" name="Rectangle 38"/>
            <p:cNvSpPr>
              <a:spLocks noChangeArrowheads="1"/>
            </p:cNvSpPr>
            <p:nvPr/>
          </p:nvSpPr>
          <p:spPr bwMode="auto">
            <a:xfrm>
              <a:off x="3116" y="1457"/>
              <a:ext cx="452" cy="564"/>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29" name="Picture 19"/>
            <p:cNvPicPr>
              <a:picLocks noChangeAspect="1" noChangeArrowheads="1"/>
            </p:cNvPicPr>
            <p:nvPr/>
          </p:nvPicPr>
          <p:blipFill>
            <a:blip r:embed="rId6">
              <a:extLst>
                <a:ext uri="{28A0092B-C50C-407E-A947-70E740481C1C}">
                  <a14:useLocalDpi xmlns:a14="http://schemas.microsoft.com/office/drawing/2010/main" val="0"/>
                </a:ext>
              </a:extLst>
            </a:blip>
            <a:srcRect l="1131" t="441"/>
            <a:stretch>
              <a:fillRect/>
            </a:stretch>
          </p:blipFill>
          <p:spPr bwMode="auto">
            <a:xfrm>
              <a:off x="3116" y="1457"/>
              <a:ext cx="44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5" name="Group 43"/>
          <p:cNvGrpSpPr>
            <a:grpSpLocks/>
          </p:cNvGrpSpPr>
          <p:nvPr/>
        </p:nvGrpSpPr>
        <p:grpSpPr bwMode="auto">
          <a:xfrm>
            <a:off x="6011863" y="2008188"/>
            <a:ext cx="717550" cy="904875"/>
            <a:chOff x="3681" y="1457"/>
            <a:chExt cx="452" cy="570"/>
          </a:xfrm>
        </p:grpSpPr>
        <p:sp>
          <p:nvSpPr>
            <p:cNvPr id="114726" name="Rectangle 37"/>
            <p:cNvSpPr>
              <a:spLocks noChangeArrowheads="1"/>
            </p:cNvSpPr>
            <p:nvPr/>
          </p:nvSpPr>
          <p:spPr bwMode="auto">
            <a:xfrm>
              <a:off x="3681" y="1457"/>
              <a:ext cx="452" cy="564"/>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27" name="Picture 18"/>
            <p:cNvPicPr>
              <a:picLocks noChangeAspect="1" noChangeArrowheads="1"/>
            </p:cNvPicPr>
            <p:nvPr/>
          </p:nvPicPr>
          <p:blipFill>
            <a:blip r:embed="rId7">
              <a:extLst>
                <a:ext uri="{28A0092B-C50C-407E-A947-70E740481C1C}">
                  <a14:useLocalDpi xmlns:a14="http://schemas.microsoft.com/office/drawing/2010/main" val="0"/>
                </a:ext>
              </a:extLst>
            </a:blip>
            <a:srcRect t="877" b="1315"/>
            <a:stretch>
              <a:fillRect/>
            </a:stretch>
          </p:blipFill>
          <p:spPr bwMode="auto">
            <a:xfrm>
              <a:off x="3681" y="1457"/>
              <a:ext cx="449"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6" name="Group 42"/>
          <p:cNvGrpSpPr>
            <a:grpSpLocks/>
          </p:cNvGrpSpPr>
          <p:nvPr/>
        </p:nvGrpSpPr>
        <p:grpSpPr bwMode="auto">
          <a:xfrm>
            <a:off x="1604963" y="2787650"/>
            <a:ext cx="1244600" cy="1546225"/>
            <a:chOff x="2656" y="1457"/>
            <a:chExt cx="452" cy="574"/>
          </a:xfrm>
        </p:grpSpPr>
        <p:sp>
          <p:nvSpPr>
            <p:cNvPr id="114724" name="Rectangle 39"/>
            <p:cNvSpPr>
              <a:spLocks noChangeArrowheads="1"/>
            </p:cNvSpPr>
            <p:nvPr/>
          </p:nvSpPr>
          <p:spPr bwMode="auto">
            <a:xfrm>
              <a:off x="2656" y="1457"/>
              <a:ext cx="452" cy="564"/>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25" name="Picture 20"/>
            <p:cNvPicPr>
              <a:picLocks noChangeAspect="1" noChangeArrowheads="1"/>
            </p:cNvPicPr>
            <p:nvPr/>
          </p:nvPicPr>
          <p:blipFill>
            <a:blip r:embed="rId8">
              <a:extLst>
                <a:ext uri="{28A0092B-C50C-407E-A947-70E740481C1C}">
                  <a14:useLocalDpi xmlns:a14="http://schemas.microsoft.com/office/drawing/2010/main" val="0"/>
                </a:ext>
              </a:extLst>
            </a:blip>
            <a:srcRect l="847" t="883"/>
            <a:stretch>
              <a:fillRect/>
            </a:stretch>
          </p:blipFill>
          <p:spPr bwMode="auto">
            <a:xfrm>
              <a:off x="2656" y="1457"/>
              <a:ext cx="449"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7" name="Group 51"/>
          <p:cNvGrpSpPr>
            <a:grpSpLocks/>
          </p:cNvGrpSpPr>
          <p:nvPr/>
        </p:nvGrpSpPr>
        <p:grpSpPr bwMode="auto">
          <a:xfrm>
            <a:off x="4564063" y="2516188"/>
            <a:ext cx="1216025" cy="1608137"/>
            <a:chOff x="2995" y="1988"/>
            <a:chExt cx="765" cy="1013"/>
          </a:xfrm>
        </p:grpSpPr>
        <p:sp>
          <p:nvSpPr>
            <p:cNvPr id="114722" name="Rectangle 46"/>
            <p:cNvSpPr>
              <a:spLocks noChangeArrowheads="1"/>
            </p:cNvSpPr>
            <p:nvPr/>
          </p:nvSpPr>
          <p:spPr bwMode="auto">
            <a:xfrm>
              <a:off x="2995" y="1988"/>
              <a:ext cx="764" cy="98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23"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5" y="1988"/>
              <a:ext cx="76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8" name="Group 50"/>
          <p:cNvGrpSpPr>
            <a:grpSpLocks/>
          </p:cNvGrpSpPr>
          <p:nvPr/>
        </p:nvGrpSpPr>
        <p:grpSpPr bwMode="auto">
          <a:xfrm>
            <a:off x="3128963" y="2598738"/>
            <a:ext cx="1212850" cy="1609725"/>
            <a:chOff x="1901" y="1991"/>
            <a:chExt cx="764" cy="1014"/>
          </a:xfrm>
        </p:grpSpPr>
        <p:sp>
          <p:nvSpPr>
            <p:cNvPr id="114720" name="Rectangle 47"/>
            <p:cNvSpPr>
              <a:spLocks noChangeArrowheads="1"/>
            </p:cNvSpPr>
            <p:nvPr/>
          </p:nvSpPr>
          <p:spPr bwMode="auto">
            <a:xfrm>
              <a:off x="1901" y="1991"/>
              <a:ext cx="764" cy="98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21" name="Picture 26"/>
            <p:cNvPicPr>
              <a:picLocks noChangeAspect="1" noChangeArrowheads="1"/>
            </p:cNvPicPr>
            <p:nvPr/>
          </p:nvPicPr>
          <p:blipFill>
            <a:blip r:embed="rId10">
              <a:extLst>
                <a:ext uri="{28A0092B-C50C-407E-A947-70E740481C1C}">
                  <a14:useLocalDpi xmlns:a14="http://schemas.microsoft.com/office/drawing/2010/main" val="0"/>
                </a:ext>
              </a:extLst>
            </a:blip>
            <a:srcRect t="929" r="1248" b="1460"/>
            <a:stretch>
              <a:fillRect/>
            </a:stretch>
          </p:blipFill>
          <p:spPr bwMode="auto">
            <a:xfrm>
              <a:off x="1901" y="1991"/>
              <a:ext cx="764"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9" name="Group 52"/>
          <p:cNvGrpSpPr>
            <a:grpSpLocks/>
          </p:cNvGrpSpPr>
          <p:nvPr/>
        </p:nvGrpSpPr>
        <p:grpSpPr bwMode="auto">
          <a:xfrm>
            <a:off x="6002338" y="2647950"/>
            <a:ext cx="1244600" cy="1598613"/>
            <a:chOff x="4090" y="1986"/>
            <a:chExt cx="783" cy="1007"/>
          </a:xfrm>
        </p:grpSpPr>
        <p:sp>
          <p:nvSpPr>
            <p:cNvPr id="114718" name="Rectangle 45"/>
            <p:cNvSpPr>
              <a:spLocks noChangeArrowheads="1"/>
            </p:cNvSpPr>
            <p:nvPr/>
          </p:nvSpPr>
          <p:spPr bwMode="auto">
            <a:xfrm>
              <a:off x="4090" y="1986"/>
              <a:ext cx="764" cy="98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19" name="Picture 28"/>
            <p:cNvPicPr>
              <a:picLocks noChangeAspect="1" noChangeArrowheads="1"/>
            </p:cNvPicPr>
            <p:nvPr/>
          </p:nvPicPr>
          <p:blipFill>
            <a:blip r:embed="rId11">
              <a:extLst>
                <a:ext uri="{28A0092B-C50C-407E-A947-70E740481C1C}">
                  <a14:useLocalDpi xmlns:a14="http://schemas.microsoft.com/office/drawing/2010/main" val="0"/>
                </a:ext>
              </a:extLst>
            </a:blip>
            <a:srcRect l="841" t="1535" r="1401"/>
            <a:stretch>
              <a:fillRect/>
            </a:stretch>
          </p:blipFill>
          <p:spPr bwMode="auto">
            <a:xfrm>
              <a:off x="4090" y="1986"/>
              <a:ext cx="78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4" name="Diagram 50"/>
          <p:cNvGraphicFramePr/>
          <p:nvPr/>
        </p:nvGraphicFramePr>
        <p:xfrm>
          <a:off x="-282441" y="1119188"/>
          <a:ext cx="8229600" cy="1143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14701" name="Group 66"/>
          <p:cNvGrpSpPr>
            <a:grpSpLocks/>
          </p:cNvGrpSpPr>
          <p:nvPr/>
        </p:nvGrpSpPr>
        <p:grpSpPr bwMode="auto">
          <a:xfrm>
            <a:off x="496888" y="3571875"/>
            <a:ext cx="1304925" cy="1674813"/>
            <a:chOff x="31" y="2407"/>
            <a:chExt cx="823" cy="1055"/>
          </a:xfrm>
        </p:grpSpPr>
        <p:sp>
          <p:nvSpPr>
            <p:cNvPr id="114716" name="Rectangle 58"/>
            <p:cNvSpPr>
              <a:spLocks noChangeArrowheads="1"/>
            </p:cNvSpPr>
            <p:nvPr/>
          </p:nvSpPr>
          <p:spPr bwMode="auto">
            <a:xfrm>
              <a:off x="31" y="2418"/>
              <a:ext cx="812" cy="1044"/>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17" name="Picture 12" descr="JoI 7-15-2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 y="2407"/>
              <a:ext cx="823"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702" name="Rectangle 57"/>
          <p:cNvSpPr>
            <a:spLocks noChangeArrowheads="1"/>
          </p:cNvSpPr>
          <p:nvPr/>
        </p:nvSpPr>
        <p:spPr bwMode="auto">
          <a:xfrm>
            <a:off x="2052638" y="3490913"/>
            <a:ext cx="1289050" cy="163830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03" name="Picture 13" descr="Cancer Res 12-15-20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9938" y="3454400"/>
            <a:ext cx="13081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704" name="Group 64"/>
          <p:cNvGrpSpPr>
            <a:grpSpLocks/>
          </p:cNvGrpSpPr>
          <p:nvPr/>
        </p:nvGrpSpPr>
        <p:grpSpPr bwMode="auto">
          <a:xfrm>
            <a:off x="3586163" y="3140075"/>
            <a:ext cx="1238250" cy="1652588"/>
            <a:chOff x="1996" y="2416"/>
            <a:chExt cx="781" cy="1041"/>
          </a:xfrm>
        </p:grpSpPr>
        <p:sp>
          <p:nvSpPr>
            <p:cNvPr id="114714" name="Rectangle 56"/>
            <p:cNvSpPr>
              <a:spLocks noChangeArrowheads="1"/>
            </p:cNvSpPr>
            <p:nvPr/>
          </p:nvSpPr>
          <p:spPr bwMode="auto">
            <a:xfrm>
              <a:off x="1996" y="2416"/>
              <a:ext cx="780" cy="1036"/>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15" name="Picture 14" descr="Expert Opin Bio Thera"/>
            <p:cNvPicPr>
              <a:picLocks noChangeAspect="1" noChangeArrowheads="1"/>
            </p:cNvPicPr>
            <p:nvPr/>
          </p:nvPicPr>
          <p:blipFill>
            <a:blip r:embed="rId19">
              <a:extLst>
                <a:ext uri="{28A0092B-C50C-407E-A947-70E740481C1C}">
                  <a14:useLocalDpi xmlns:a14="http://schemas.microsoft.com/office/drawing/2010/main" val="0"/>
                </a:ext>
              </a:extLst>
            </a:blip>
            <a:srcRect r="1761" b="1328"/>
            <a:stretch>
              <a:fillRect/>
            </a:stretch>
          </p:blipFill>
          <p:spPr bwMode="auto">
            <a:xfrm>
              <a:off x="1996" y="2416"/>
              <a:ext cx="781"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705" name="Group 63"/>
          <p:cNvGrpSpPr>
            <a:grpSpLocks/>
          </p:cNvGrpSpPr>
          <p:nvPr/>
        </p:nvGrpSpPr>
        <p:grpSpPr bwMode="auto">
          <a:xfrm>
            <a:off x="5062538" y="3160713"/>
            <a:ext cx="1231900" cy="1631950"/>
            <a:chOff x="2956" y="2412"/>
            <a:chExt cx="776" cy="1028"/>
          </a:xfrm>
        </p:grpSpPr>
        <p:sp>
          <p:nvSpPr>
            <p:cNvPr id="114712" name="Rectangle 55"/>
            <p:cNvSpPr>
              <a:spLocks noChangeArrowheads="1"/>
            </p:cNvSpPr>
            <p:nvPr/>
          </p:nvSpPr>
          <p:spPr bwMode="auto">
            <a:xfrm>
              <a:off x="2956" y="2412"/>
              <a:ext cx="776" cy="102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13" name="Picture 15" descr="JofIm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56" y="2412"/>
              <a:ext cx="774"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706" name="Group 67"/>
          <p:cNvGrpSpPr>
            <a:grpSpLocks/>
          </p:cNvGrpSpPr>
          <p:nvPr/>
        </p:nvGrpSpPr>
        <p:grpSpPr bwMode="auto">
          <a:xfrm>
            <a:off x="6400800" y="3173413"/>
            <a:ext cx="1306513" cy="1674812"/>
            <a:chOff x="3888" y="2291"/>
            <a:chExt cx="823" cy="1055"/>
          </a:xfrm>
        </p:grpSpPr>
        <p:sp>
          <p:nvSpPr>
            <p:cNvPr id="114710" name="Rectangle 54"/>
            <p:cNvSpPr>
              <a:spLocks noChangeArrowheads="1"/>
            </p:cNvSpPr>
            <p:nvPr/>
          </p:nvSpPr>
          <p:spPr bwMode="auto">
            <a:xfrm>
              <a:off x="3888" y="2320"/>
              <a:ext cx="812" cy="1026"/>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11" name="Picture 16" descr="JoI 6-1-200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88" y="2291"/>
              <a:ext cx="823"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707" name="Group 59"/>
          <p:cNvGrpSpPr>
            <a:grpSpLocks/>
          </p:cNvGrpSpPr>
          <p:nvPr/>
        </p:nvGrpSpPr>
        <p:grpSpPr bwMode="auto">
          <a:xfrm>
            <a:off x="3352800" y="3949700"/>
            <a:ext cx="1854200" cy="2136775"/>
            <a:chOff x="4807" y="2428"/>
            <a:chExt cx="815" cy="1077"/>
          </a:xfrm>
        </p:grpSpPr>
        <p:sp>
          <p:nvSpPr>
            <p:cNvPr id="114708" name="Rectangle 53"/>
            <p:cNvSpPr>
              <a:spLocks noChangeArrowheads="1"/>
            </p:cNvSpPr>
            <p:nvPr/>
          </p:nvSpPr>
          <p:spPr bwMode="auto">
            <a:xfrm>
              <a:off x="4807" y="2428"/>
              <a:ext cx="812" cy="106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kumimoji="0" lang="en-US" altLang="en-US" sz="1800">
                <a:solidFill>
                  <a:srgbClr val="FFFFFF"/>
                </a:solidFill>
                <a:latin typeface="Tw Cen MT" pitchFamily="2" charset="0"/>
              </a:endParaRPr>
            </a:p>
          </p:txBody>
        </p:sp>
        <p:pic>
          <p:nvPicPr>
            <p:cNvPr id="114709" name="Picture 17" descr="scv030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07" y="2428"/>
              <a:ext cx="815"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7833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標題 1"/>
          <p:cNvSpPr>
            <a:spLocks noGrp="1"/>
          </p:cNvSpPr>
          <p:nvPr>
            <p:ph type="title"/>
          </p:nvPr>
        </p:nvSpPr>
        <p:spPr bwMode="auto">
          <a:xfrm>
            <a:off x="0" y="2286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4000" smtClean="0">
                <a:ea typeface="華康儷中黑" pitchFamily="49" charset="-120"/>
              </a:rPr>
              <a:t>“感冒和流感”</a:t>
            </a:r>
            <a:r>
              <a:rPr lang="en-US" altLang="zh-TW" sz="4000" smtClean="0">
                <a:ea typeface="華康儷中黑" pitchFamily="49" charset="-120"/>
              </a:rPr>
              <a:t>: </a:t>
            </a:r>
            <a:r>
              <a:rPr lang="zh-TW" altLang="en-US" sz="4000" smtClean="0">
                <a:ea typeface="華康儷中黑" pitchFamily="49" charset="-120"/>
              </a:rPr>
              <a:t>一個懸而未決的問題</a:t>
            </a:r>
            <a:r>
              <a:rPr lang="en-GB" altLang="ja-JP" sz="4000" smtClean="0">
                <a:ea typeface="華康儷中黑" pitchFamily="49" charset="-120"/>
              </a:rPr>
              <a:t/>
            </a:r>
            <a:br>
              <a:rPr lang="en-GB" altLang="ja-JP" sz="4000" smtClean="0">
                <a:ea typeface="華康儷中黑" pitchFamily="49" charset="-120"/>
              </a:rPr>
            </a:br>
            <a:r>
              <a:rPr lang="en-GB" altLang="en-US" sz="4000" smtClean="0">
                <a:ea typeface="華康儷中黑" pitchFamily="49" charset="-120"/>
              </a:rPr>
              <a:t>“</a:t>
            </a:r>
            <a:r>
              <a:rPr lang="en-GB" altLang="ja-JP" sz="4000" smtClean="0">
                <a:ea typeface="華康儷中黑" pitchFamily="49" charset="-120"/>
              </a:rPr>
              <a:t>Cold and Flu</a:t>
            </a:r>
            <a:r>
              <a:rPr lang="en-GB" altLang="en-US" sz="4000" smtClean="0">
                <a:ea typeface="華康儷中黑" pitchFamily="49" charset="-120"/>
              </a:rPr>
              <a:t>”</a:t>
            </a:r>
            <a:r>
              <a:rPr lang="en-US" altLang="zh-TW" sz="4000" smtClean="0">
                <a:ea typeface="華康儷中黑" pitchFamily="49" charset="-120"/>
              </a:rPr>
              <a:t>:</a:t>
            </a:r>
            <a:r>
              <a:rPr lang="zh-TW" altLang="en-US" sz="4000" smtClean="0">
                <a:ea typeface="華康儷中黑" pitchFamily="49" charset="-120"/>
              </a:rPr>
              <a:t> </a:t>
            </a:r>
            <a:r>
              <a:rPr lang="en-GB" altLang="ja-JP" sz="4000" smtClean="0">
                <a:ea typeface="華康儷中黑" pitchFamily="49" charset="-120"/>
              </a:rPr>
              <a:t>An unsolved Problem</a:t>
            </a:r>
            <a:endParaRPr lang="zh-HK" altLang="en-US" sz="4000" smtClean="0">
              <a:ea typeface="華康儷中黑" pitchFamily="49" charset="-120"/>
            </a:endParaRPr>
          </a:p>
        </p:txBody>
      </p:sp>
      <p:sp>
        <p:nvSpPr>
          <p:cNvPr id="115714" name="內容版面配置區 2"/>
          <p:cNvSpPr>
            <a:spLocks noGrp="1"/>
          </p:cNvSpPr>
          <p:nvPr>
            <p:ph idx="1"/>
          </p:nvPr>
        </p:nvSpPr>
        <p:spPr bwMode="auto">
          <a:xfrm>
            <a:off x="457200" y="17224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牽連超過</a:t>
            </a:r>
            <a:r>
              <a:rPr lang="en-US" altLang="zh-TW" smtClean="0">
                <a:ea typeface="華康儷中黑" pitchFamily="49" charset="-120"/>
              </a:rPr>
              <a:t>400</a:t>
            </a:r>
            <a:r>
              <a:rPr lang="zh-TW" altLang="en-US" smtClean="0">
                <a:ea typeface="華康儷中黑" pitchFamily="49" charset="-120"/>
              </a:rPr>
              <a:t>病毒</a:t>
            </a:r>
          </a:p>
          <a:p>
            <a:pPr eaLnBrk="1" hangingPunct="1"/>
            <a:r>
              <a:rPr lang="zh-TW" altLang="en-US" smtClean="0">
                <a:ea typeface="華康儷中黑" pitchFamily="49" charset="-120"/>
              </a:rPr>
              <a:t>季節轉變</a:t>
            </a:r>
          </a:p>
          <a:p>
            <a:pPr eaLnBrk="1" hangingPunct="1"/>
            <a:r>
              <a:rPr lang="zh-TW" altLang="en-US" smtClean="0">
                <a:ea typeface="華康儷中黑" pitchFamily="49" charset="-120"/>
              </a:rPr>
              <a:t>沒效的疫苗策略 </a:t>
            </a:r>
          </a:p>
          <a:p>
            <a:pPr eaLnBrk="1" hangingPunct="1"/>
            <a:r>
              <a:rPr lang="zh-TW" altLang="en-US" smtClean="0">
                <a:ea typeface="華康儷中黑" pitchFamily="49" charset="-120"/>
              </a:rPr>
              <a:t>免疫系統的作用？</a:t>
            </a:r>
            <a:endParaRPr lang="en-US" altLang="zh-TW" smtClean="0">
              <a:ea typeface="華康儷中黑" pitchFamily="49" charset="-120"/>
            </a:endParaRPr>
          </a:p>
          <a:p>
            <a:pPr eaLnBrk="1" hangingPunct="1"/>
            <a:r>
              <a:rPr lang="en-GB" altLang="en-US" smtClean="0">
                <a:ea typeface="華康儷中黑" pitchFamily="49" charset="-120"/>
              </a:rPr>
              <a:t>Over 400 viruses implicated</a:t>
            </a:r>
          </a:p>
          <a:p>
            <a:pPr eaLnBrk="1" hangingPunct="1"/>
            <a:r>
              <a:rPr lang="en-GB" altLang="en-US" smtClean="0">
                <a:ea typeface="華康儷中黑" pitchFamily="49" charset="-120"/>
              </a:rPr>
              <a:t>Seasonal shift and drift</a:t>
            </a:r>
          </a:p>
          <a:p>
            <a:pPr eaLnBrk="1" hangingPunct="1"/>
            <a:r>
              <a:rPr lang="en-GB" altLang="en-US" smtClean="0">
                <a:ea typeface="華康儷中黑" pitchFamily="49" charset="-120"/>
              </a:rPr>
              <a:t>No effective vaccine strategy</a:t>
            </a:r>
          </a:p>
          <a:p>
            <a:pPr eaLnBrk="1" hangingPunct="1"/>
            <a:r>
              <a:rPr lang="en-GB" altLang="en-US" smtClean="0">
                <a:ea typeface="華康儷中黑" pitchFamily="49" charset="-120"/>
              </a:rPr>
              <a:t>Role of innate immune system?</a:t>
            </a:r>
          </a:p>
          <a:p>
            <a:pPr eaLnBrk="1" hangingPunct="1"/>
            <a:endParaRPr lang="zh-HK" altLang="en-US" smtClean="0">
              <a:ea typeface="華康儷中黑" pitchFamily="49" charset="-120"/>
            </a:endParaRPr>
          </a:p>
        </p:txBody>
      </p:sp>
    </p:spTree>
    <p:extLst>
      <p:ext uri="{BB962C8B-B14F-4D97-AF65-F5344CB8AC3E}">
        <p14:creationId xmlns:p14="http://schemas.microsoft.com/office/powerpoint/2010/main" val="2072654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內容版面配置區 2"/>
          <p:cNvSpPr>
            <a:spLocks noGrp="1"/>
          </p:cNvSpPr>
          <p:nvPr>
            <p:ph idx="1"/>
          </p:nvPr>
        </p:nvSpPr>
        <p:spPr bwMode="auto">
          <a:xfrm>
            <a:off x="457200" y="533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smtClean="0">
                <a:ea typeface="華康儷中黑" pitchFamily="49" charset="-120"/>
              </a:rPr>
              <a:t>一項雙盲，安慰劑對照研究</a:t>
            </a:r>
            <a:r>
              <a:rPr lang="en-US" altLang="zh-TW" b="1" smtClean="0">
                <a:ea typeface="華康儷中黑" pitchFamily="49" charset="-120"/>
              </a:rPr>
              <a:t>…</a:t>
            </a:r>
          </a:p>
          <a:p>
            <a:pPr eaLnBrk="1" hangingPunct="1"/>
            <a:r>
              <a:rPr lang="en-US" altLang="zh-TW" smtClean="0">
                <a:ea typeface="華康儷中黑" pitchFamily="49" charset="-120"/>
              </a:rPr>
              <a:t>A Double-Blind, Placebo-Controlled Study</a:t>
            </a:r>
            <a:endParaRPr lang="zh-HK" altLang="en-US" smtClean="0">
              <a:ea typeface="華康儷中黑" pitchFamily="49" charset="-120"/>
            </a:endParaRPr>
          </a:p>
        </p:txBody>
      </p:sp>
      <p:pic>
        <p:nvPicPr>
          <p:cNvPr id="116738" name="Picture 2" descr="http://1.bp.blogspot.com/-nKntvhydEic/UUYEUiyqpKI/AAAAAAAABdQ/YMHkWDZnoEU/s1600/double-bl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581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矩形 4"/>
          <p:cNvSpPr>
            <a:spLocks noChangeArrowheads="1"/>
          </p:cNvSpPr>
          <p:nvPr/>
        </p:nvSpPr>
        <p:spPr bwMode="auto">
          <a:xfrm>
            <a:off x="381000" y="6096000"/>
            <a:ext cx="6192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en-US" altLang="en-US" sz="1100" u="sng">
                <a:solidFill>
                  <a:srgbClr val="FFFFFF"/>
                </a:solidFill>
                <a:latin typeface="Calibri" pitchFamily="34" charset="0"/>
                <a:hlinkClick r:id="rId3" tooltip="Journal of dietary supplements."/>
              </a:rPr>
              <a:t>J Diet Suppl.</a:t>
            </a:r>
            <a:r>
              <a:rPr kumimoji="0" lang="en-US" altLang="en-US" sz="1100">
                <a:solidFill>
                  <a:srgbClr val="FFFFFF"/>
                </a:solidFill>
                <a:latin typeface="Calibri" pitchFamily="34" charset="0"/>
              </a:rPr>
              <a:t> 2013 Sep;10(3):171-83. doi: 10.3109/19390211.2013.820248. Epub 2013 Aug 9.</a:t>
            </a:r>
            <a:endParaRPr kumimoji="0" lang="zh-HK" altLang="en-US" sz="1100">
              <a:solidFill>
                <a:srgbClr val="FFFFFF"/>
              </a:solidFill>
              <a:latin typeface="Calibri" pitchFamily="34" charset="0"/>
            </a:endParaRPr>
          </a:p>
        </p:txBody>
      </p:sp>
    </p:spTree>
    <p:extLst>
      <p:ext uri="{BB962C8B-B14F-4D97-AF65-F5344CB8AC3E}">
        <p14:creationId xmlns:p14="http://schemas.microsoft.com/office/powerpoint/2010/main" val="271659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標題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solidFill>
                  <a:schemeClr val="tx2"/>
                </a:solidFill>
                <a:ea typeface="華康儷中黑" pitchFamily="49" charset="-120"/>
              </a:rPr>
              <a:t>基本免疫學</a:t>
            </a:r>
            <a:r>
              <a:rPr lang="en-US" altLang="zh-TW" smtClean="0">
                <a:solidFill>
                  <a:schemeClr val="tx2"/>
                </a:solidFill>
                <a:ea typeface="華康儷中黑" pitchFamily="49" charset="-120"/>
              </a:rPr>
              <a:t/>
            </a:r>
            <a:br>
              <a:rPr lang="en-US" altLang="zh-TW" smtClean="0">
                <a:solidFill>
                  <a:schemeClr val="tx2"/>
                </a:solidFill>
                <a:ea typeface="華康儷中黑" pitchFamily="49" charset="-120"/>
              </a:rPr>
            </a:br>
            <a:r>
              <a:rPr lang="en-US" altLang="zh-TW" smtClean="0">
                <a:solidFill>
                  <a:schemeClr val="tx2"/>
                </a:solidFill>
                <a:ea typeface="華康儷中黑" pitchFamily="49" charset="-120"/>
              </a:rPr>
              <a:t>Basic Immunology</a:t>
            </a:r>
            <a:endParaRPr lang="zh-HK" altLang="en-US" smtClean="0">
              <a:ea typeface="華康儷中黑" pitchFamily="49" charset="-120"/>
            </a:endParaRPr>
          </a:p>
        </p:txBody>
      </p:sp>
      <p:sp>
        <p:nvSpPr>
          <p:cNvPr id="89090" name="內容版面配置區 2"/>
          <p:cNvSpPr>
            <a:spLocks noGrp="1"/>
          </p:cNvSpPr>
          <p:nvPr>
            <p:ph idx="1"/>
          </p:nvPr>
        </p:nvSpPr>
        <p:spPr bwMode="auto">
          <a:xfrm>
            <a:off x="457200" y="1752600"/>
            <a:ext cx="8229600" cy="163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r>
              <a:rPr lang="zh-TW" altLang="en-US" smtClean="0">
                <a:ea typeface="華康儷中黑" pitchFamily="49" charset="-120"/>
              </a:rPr>
              <a:t>免疫系統是人體中最複雜的系統之一</a:t>
            </a:r>
            <a:endParaRPr lang="en-US" altLang="zh-TW" smtClean="0">
              <a:ea typeface="華康儷中黑" pitchFamily="49" charset="-120"/>
            </a:endParaRPr>
          </a:p>
          <a:p>
            <a:pPr marL="0" indent="0" eaLnBrk="1" hangingPunct="1">
              <a:buFont typeface="Arial" pitchFamily="34" charset="0"/>
              <a:buNone/>
            </a:pPr>
            <a:r>
              <a:rPr lang="en-US" altLang="en-US" smtClean="0">
                <a:ea typeface="華康儷中黑" pitchFamily="49" charset="-120"/>
              </a:rPr>
              <a:t>The immune system is one of the most complex systems of the human body</a:t>
            </a:r>
            <a:endParaRPr lang="zh-TW" altLang="en-US" smtClean="0">
              <a:ea typeface="華康儷中黑" pitchFamily="49" charset="-120"/>
            </a:endParaRPr>
          </a:p>
          <a:p>
            <a:pPr marL="0" indent="0" eaLnBrk="1" hangingPunct="1"/>
            <a:endParaRPr lang="zh-TW" altLang="en-US" smtClean="0">
              <a:solidFill>
                <a:srgbClr val="00B0F0"/>
              </a:solidFill>
              <a:ea typeface="華康儷中黑" pitchFamily="49" charset="-120"/>
            </a:endParaRPr>
          </a:p>
          <a:p>
            <a:pPr marL="0" indent="0" eaLnBrk="1" hangingPunct="1"/>
            <a:endParaRPr lang="zh-HK" altLang="en-US" sz="4000" smtClean="0">
              <a:ea typeface="華康儷中黑" pitchFamily="49" charset="-120"/>
            </a:endParaRPr>
          </a:p>
        </p:txBody>
      </p:sp>
      <p:pic>
        <p:nvPicPr>
          <p:cNvPr id="89091" name="Picture 2" descr="http://www.iqbiotix.com/wp-content/uploads/2013/06/immu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363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434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內容版面配置區 2"/>
          <p:cNvSpPr>
            <a:spLocks noGrp="1"/>
          </p:cNvSpPr>
          <p:nvPr>
            <p:ph idx="1"/>
          </p:nvPr>
        </p:nvSpPr>
        <p:spPr bwMode="auto">
          <a:xfrm>
            <a:off x="457200" y="11128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mtClean="0">
                <a:ea typeface="華康儷中黑" pitchFamily="49" charset="-120"/>
              </a:rPr>
              <a:t>324</a:t>
            </a:r>
            <a:r>
              <a:rPr lang="zh-TW" altLang="en-US" smtClean="0">
                <a:ea typeface="華康儷中黑" pitchFamily="49" charset="-120"/>
              </a:rPr>
              <a:t>傷風</a:t>
            </a:r>
            <a:r>
              <a:rPr lang="en-US" altLang="zh-TW" smtClean="0">
                <a:ea typeface="華康儷中黑" pitchFamily="49" charset="-120"/>
              </a:rPr>
              <a:t>/</a:t>
            </a:r>
            <a:r>
              <a:rPr lang="zh-TW" altLang="en-US" smtClean="0">
                <a:ea typeface="華康儷中黑" pitchFamily="49" charset="-120"/>
              </a:rPr>
              <a:t>感冒患者</a:t>
            </a:r>
            <a:r>
              <a:rPr lang="en-US" altLang="zh-TW" smtClean="0">
                <a:ea typeface="華康儷中黑" pitchFamily="49" charset="-120"/>
              </a:rPr>
              <a:t>(</a:t>
            </a:r>
            <a:r>
              <a:rPr lang="zh-HK" altLang="en-US" smtClean="0">
                <a:ea typeface="華康儷中黑" pitchFamily="49" charset="-120"/>
              </a:rPr>
              <a:t>馬拉松跑手</a:t>
            </a:r>
            <a:r>
              <a:rPr lang="en-US" altLang="ja-JP" smtClean="0">
                <a:ea typeface="華康儷中黑" pitchFamily="49" charset="-120"/>
              </a:rPr>
              <a:t>)</a:t>
            </a:r>
            <a:endParaRPr lang="en-US" altLang="zh-TW" smtClean="0">
              <a:ea typeface="華康儷中黑" pitchFamily="49" charset="-120"/>
            </a:endParaRPr>
          </a:p>
          <a:p>
            <a:pPr lvl="1" eaLnBrk="1" hangingPunct="1"/>
            <a:r>
              <a:rPr lang="zh-TW" altLang="en-US" sz="3200" smtClean="0">
                <a:ea typeface="華康儷中黑" pitchFamily="49" charset="-120"/>
              </a:rPr>
              <a:t> </a:t>
            </a:r>
            <a:r>
              <a:rPr lang="en-US" altLang="zh-TW" sz="3200" smtClean="0">
                <a:ea typeface="華康儷中黑" pitchFamily="49" charset="-120"/>
              </a:rPr>
              <a:t>Wellmune</a:t>
            </a:r>
            <a:r>
              <a:rPr lang="en-US" altLang="en-US" sz="3200" smtClean="0">
                <a:ea typeface="華康儷中黑" pitchFamily="49" charset="-120"/>
              </a:rPr>
              <a:t>™</a:t>
            </a:r>
            <a:r>
              <a:rPr lang="zh-TW" altLang="en-US" sz="3200" smtClean="0">
                <a:ea typeface="華康儷中黑" pitchFamily="49" charset="-120"/>
              </a:rPr>
              <a:t>組</a:t>
            </a:r>
            <a:endParaRPr lang="en-US" altLang="zh-TW" sz="3200" smtClean="0">
              <a:ea typeface="華康儷中黑" pitchFamily="49" charset="-120"/>
            </a:endParaRPr>
          </a:p>
          <a:p>
            <a:pPr lvl="1" eaLnBrk="1" hangingPunct="1"/>
            <a:r>
              <a:rPr lang="zh-TW" altLang="en-US" sz="3200" smtClean="0">
                <a:ea typeface="華康儷中黑" pitchFamily="49" charset="-120"/>
              </a:rPr>
              <a:t> 安慰劑組</a:t>
            </a:r>
            <a:endParaRPr lang="en-US" altLang="zh-TW" sz="3200" smtClean="0">
              <a:ea typeface="華康儷中黑" pitchFamily="49" charset="-120"/>
            </a:endParaRPr>
          </a:p>
          <a:p>
            <a:pPr lvl="1" eaLnBrk="1" hangingPunct="1"/>
            <a:endParaRPr lang="en-US" altLang="en-US" sz="3200" smtClean="0">
              <a:ea typeface="華康儷中黑" pitchFamily="49" charset="-120"/>
            </a:endParaRPr>
          </a:p>
          <a:p>
            <a:pPr eaLnBrk="1" hangingPunct="1"/>
            <a:r>
              <a:rPr lang="en-US" altLang="en-US" smtClean="0">
                <a:ea typeface="華康儷中黑" pitchFamily="49" charset="-120"/>
              </a:rPr>
              <a:t>324 subjects with cold/flu (marathon runners)</a:t>
            </a:r>
          </a:p>
          <a:p>
            <a:pPr lvl="1" eaLnBrk="1" hangingPunct="1"/>
            <a:r>
              <a:rPr lang="zh-TW" altLang="en-US" sz="3200" smtClean="0">
                <a:ea typeface="華康儷中黑" pitchFamily="49" charset="-120"/>
              </a:rPr>
              <a:t> </a:t>
            </a:r>
            <a:r>
              <a:rPr lang="en-US" altLang="en-US" sz="3200" smtClean="0">
                <a:ea typeface="華康儷中黑" pitchFamily="49" charset="-120"/>
              </a:rPr>
              <a:t>Wellumne™ group</a:t>
            </a:r>
          </a:p>
          <a:p>
            <a:pPr lvl="1" eaLnBrk="1" hangingPunct="1"/>
            <a:r>
              <a:rPr lang="zh-TW" altLang="en-US" sz="3200" smtClean="0">
                <a:ea typeface="華康儷中黑" pitchFamily="49" charset="-120"/>
              </a:rPr>
              <a:t> </a:t>
            </a:r>
            <a:r>
              <a:rPr lang="en-US" altLang="en-US" sz="3200" smtClean="0">
                <a:ea typeface="華康儷中黑" pitchFamily="49" charset="-120"/>
              </a:rPr>
              <a:t>Placebo group</a:t>
            </a:r>
          </a:p>
          <a:p>
            <a:pPr eaLnBrk="1" hangingPunct="1"/>
            <a:endParaRPr lang="zh-HK" altLang="en-US" smtClean="0">
              <a:ea typeface="華康儷中黑" pitchFamily="49" charset="-120"/>
            </a:endParaRPr>
          </a:p>
        </p:txBody>
      </p:sp>
    </p:spTree>
    <p:extLst>
      <p:ext uri="{BB962C8B-B14F-4D97-AF65-F5344CB8AC3E}">
        <p14:creationId xmlns:p14="http://schemas.microsoft.com/office/powerpoint/2010/main" val="570366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內容版面配置區 2"/>
          <p:cNvSpPr>
            <a:spLocks noGrp="1"/>
          </p:cNvSpPr>
          <p:nvPr>
            <p:ph idx="1"/>
          </p:nvPr>
        </p:nvSpPr>
        <p:spPr bwMode="auto">
          <a:xfrm>
            <a:off x="533400" y="152400"/>
            <a:ext cx="62484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endParaRPr lang="zh-TW" altLang="en-US" smtClean="0">
              <a:ea typeface="華康儷中黑" pitchFamily="49" charset="-120"/>
            </a:endParaRPr>
          </a:p>
          <a:p>
            <a:pPr marL="0" indent="0" eaLnBrk="1" hangingPunct="1"/>
            <a:r>
              <a:rPr lang="zh-TW" altLang="en-US" smtClean="0">
                <a:ea typeface="華康儷中黑" pitchFamily="49" charset="-120"/>
              </a:rPr>
              <a:t>傷風或感冒症狀</a:t>
            </a:r>
            <a:endParaRPr lang="en-US" altLang="zh-TW" smtClean="0">
              <a:ea typeface="華康儷中黑" pitchFamily="49" charset="-120"/>
            </a:endParaRPr>
          </a:p>
          <a:p>
            <a:pPr lvl="1" eaLnBrk="1" hangingPunct="1"/>
            <a:r>
              <a:rPr lang="zh-TW" altLang="en-US" sz="3200" smtClean="0">
                <a:ea typeface="華康儷中黑" pitchFamily="49" charset="-120"/>
              </a:rPr>
              <a:t>安慰劑組</a:t>
            </a:r>
            <a:r>
              <a:rPr lang="en-US" altLang="zh-TW" sz="3200" smtClean="0">
                <a:ea typeface="華康儷中黑" pitchFamily="49" charset="-120"/>
              </a:rPr>
              <a:t>=241</a:t>
            </a:r>
            <a:r>
              <a:rPr lang="zh-TW" altLang="en-US" sz="3200" smtClean="0">
                <a:ea typeface="華康儷中黑" pitchFamily="49" charset="-120"/>
              </a:rPr>
              <a:t>總天數 </a:t>
            </a:r>
            <a:endParaRPr lang="en-US" altLang="zh-TW" sz="3200" smtClean="0">
              <a:ea typeface="華康儷中黑" pitchFamily="49" charset="-120"/>
            </a:endParaRPr>
          </a:p>
          <a:p>
            <a:pPr lvl="1" eaLnBrk="1" hangingPunct="1"/>
            <a:r>
              <a:rPr lang="en-US" altLang="zh-TW" sz="3200" smtClean="0">
                <a:ea typeface="華康儷中黑" pitchFamily="49" charset="-120"/>
              </a:rPr>
              <a:t>Wellmune</a:t>
            </a:r>
            <a:r>
              <a:rPr lang="en-US" altLang="en-US" sz="3200" smtClean="0">
                <a:ea typeface="華康儷中黑" pitchFamily="49" charset="-120"/>
              </a:rPr>
              <a:t>™</a:t>
            </a:r>
            <a:r>
              <a:rPr lang="zh-TW" altLang="en-US" sz="3200" smtClean="0">
                <a:ea typeface="華康儷中黑" pitchFamily="49" charset="-120"/>
              </a:rPr>
              <a:t>組</a:t>
            </a:r>
            <a:r>
              <a:rPr lang="en-US" altLang="zh-TW" sz="3200" smtClean="0">
                <a:ea typeface="華康儷中黑" pitchFamily="49" charset="-120"/>
              </a:rPr>
              <a:t>=198</a:t>
            </a:r>
            <a:r>
              <a:rPr lang="zh-TW" altLang="en-US" sz="3200" smtClean="0">
                <a:ea typeface="華康儷中黑" pitchFamily="49" charset="-120"/>
              </a:rPr>
              <a:t>總天數</a:t>
            </a:r>
            <a:endParaRPr lang="en-US" altLang="zh-TW" sz="3200" smtClean="0">
              <a:ea typeface="華康儷中黑" pitchFamily="49" charset="-120"/>
            </a:endParaRPr>
          </a:p>
          <a:p>
            <a:pPr marL="0" indent="0" eaLnBrk="1" hangingPunct="1"/>
            <a:r>
              <a:rPr lang="en-US" altLang="zh-TW" sz="3600" smtClean="0">
                <a:ea typeface="華康儷中黑" pitchFamily="49" charset="-120"/>
              </a:rPr>
              <a:t>P = 0.039</a:t>
            </a:r>
          </a:p>
          <a:p>
            <a:pPr lvl="1" eaLnBrk="1" hangingPunct="1"/>
            <a:endParaRPr lang="en-US" altLang="en-US" sz="3200" smtClean="0">
              <a:ea typeface="華康儷中黑" pitchFamily="49" charset="-120"/>
            </a:endParaRPr>
          </a:p>
          <a:p>
            <a:pPr marL="0" indent="0" eaLnBrk="1" hangingPunct="1"/>
            <a:r>
              <a:rPr lang="en-US" altLang="en-US" smtClean="0">
                <a:ea typeface="華康儷中黑" pitchFamily="49" charset="-120"/>
              </a:rPr>
              <a:t>COLD </a:t>
            </a:r>
            <a:r>
              <a:rPr lang="en-GB" altLang="en-US" smtClean="0">
                <a:ea typeface="華康儷中黑" pitchFamily="49" charset="-120"/>
              </a:rPr>
              <a:t>and </a:t>
            </a:r>
            <a:r>
              <a:rPr lang="en-US" altLang="en-US" smtClean="0">
                <a:ea typeface="華康儷中黑" pitchFamily="49" charset="-120"/>
              </a:rPr>
              <a:t>FLU SYMPTOMS</a:t>
            </a:r>
          </a:p>
          <a:p>
            <a:pPr lvl="1" eaLnBrk="1" hangingPunct="1"/>
            <a:r>
              <a:rPr lang="en-US" altLang="en-US" sz="3200" smtClean="0">
                <a:ea typeface="華康儷中黑" pitchFamily="49" charset="-120"/>
              </a:rPr>
              <a:t>Placebo group = 241 Days</a:t>
            </a:r>
          </a:p>
          <a:p>
            <a:pPr lvl="1" eaLnBrk="1" hangingPunct="1"/>
            <a:r>
              <a:rPr lang="en-US" altLang="en-US" sz="3200" smtClean="0">
                <a:ea typeface="華康儷中黑" pitchFamily="49" charset="-120"/>
              </a:rPr>
              <a:t>Wellmune™ group = 198 Days</a:t>
            </a:r>
            <a:endParaRPr lang="zh-TW" altLang="en-US" sz="3200" smtClean="0">
              <a:ea typeface="華康儷中黑" pitchFamily="49" charset="-120"/>
            </a:endParaRPr>
          </a:p>
          <a:p>
            <a:pPr marL="0" indent="0" eaLnBrk="1" hangingPunct="1"/>
            <a:r>
              <a:rPr lang="en-US" altLang="zh-TW" smtClean="0">
                <a:ea typeface="華康儷中黑" pitchFamily="49" charset="-120"/>
              </a:rPr>
              <a:t>P = 0.039 </a:t>
            </a:r>
          </a:p>
          <a:p>
            <a:pPr marL="0" indent="0" eaLnBrk="1" hangingPunct="1"/>
            <a:endParaRPr lang="zh-HK" altLang="en-US" smtClean="0">
              <a:ea typeface="華康儷中黑" pitchFamily="49" charset="-120"/>
            </a:endParaRPr>
          </a:p>
          <a:p>
            <a:pPr marL="0" indent="0" eaLnBrk="1" hangingPunct="1"/>
            <a:endParaRPr lang="zh-HK" altLang="en-US" smtClean="0">
              <a:ea typeface="華康儷中黑" pitchFamily="49" charset="-120"/>
            </a:endParaRPr>
          </a:p>
        </p:txBody>
      </p:sp>
    </p:spTree>
    <p:extLst>
      <p:ext uri="{BB962C8B-B14F-4D97-AF65-F5344CB8AC3E}">
        <p14:creationId xmlns:p14="http://schemas.microsoft.com/office/powerpoint/2010/main" val="104520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標題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HK" altLang="en-US" smtClean="0">
              <a:ea typeface="新細明體" pitchFamily="18" charset="-120"/>
            </a:endParaRPr>
          </a:p>
        </p:txBody>
      </p:sp>
      <p:pic>
        <p:nvPicPr>
          <p:cNvPr id="119810"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672388" cy="435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2"/>
          <p:cNvSpPr>
            <a:spLocks noChangeArrowheads="1"/>
          </p:cNvSpPr>
          <p:nvPr/>
        </p:nvSpPr>
        <p:spPr bwMode="auto">
          <a:xfrm rot="-5400000">
            <a:off x="1252538" y="3843337"/>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流鼻涕 </a:t>
            </a:r>
            <a:endParaRPr kumimoji="0" lang="en-US" altLang="en-US" sz="1200">
              <a:solidFill>
                <a:srgbClr val="000000"/>
              </a:solidFill>
              <a:latin typeface="華康儷中黑" pitchFamily="49" charset="-120"/>
              <a:ea typeface="華康儷中黑" pitchFamily="49" charset="-120"/>
            </a:endParaRPr>
          </a:p>
        </p:txBody>
      </p:sp>
      <p:sp>
        <p:nvSpPr>
          <p:cNvPr id="119812" name="Rectangle 4"/>
          <p:cNvSpPr>
            <a:spLocks noChangeArrowheads="1"/>
          </p:cNvSpPr>
          <p:nvPr/>
        </p:nvSpPr>
        <p:spPr bwMode="auto">
          <a:xfrm rot="-5400000">
            <a:off x="2130425" y="3917950"/>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鼻塞</a:t>
            </a:r>
            <a:endParaRPr kumimoji="0" lang="en-US" altLang="en-US" sz="1200">
              <a:solidFill>
                <a:srgbClr val="000000"/>
              </a:solidFill>
              <a:latin typeface="華康儷中黑" pitchFamily="49" charset="-120"/>
              <a:ea typeface="華康儷中黑" pitchFamily="49" charset="-120"/>
            </a:endParaRPr>
          </a:p>
        </p:txBody>
      </p:sp>
      <p:sp>
        <p:nvSpPr>
          <p:cNvPr id="119813" name="Rectangle 5"/>
          <p:cNvSpPr>
            <a:spLocks noChangeArrowheads="1"/>
          </p:cNvSpPr>
          <p:nvPr/>
        </p:nvSpPr>
        <p:spPr bwMode="auto">
          <a:xfrm rot="-5400000">
            <a:off x="2815431" y="3766344"/>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打噴嚏</a:t>
            </a:r>
            <a:endParaRPr kumimoji="0" lang="en-US" altLang="en-US" sz="1200">
              <a:solidFill>
                <a:srgbClr val="000000"/>
              </a:solidFill>
              <a:latin typeface="華康儷中黑" pitchFamily="49" charset="-120"/>
              <a:ea typeface="華康儷中黑" pitchFamily="49" charset="-120"/>
            </a:endParaRPr>
          </a:p>
        </p:txBody>
      </p:sp>
      <p:sp>
        <p:nvSpPr>
          <p:cNvPr id="119814" name="Rectangle 6"/>
          <p:cNvSpPr>
            <a:spLocks noChangeArrowheads="1"/>
          </p:cNvSpPr>
          <p:nvPr/>
        </p:nvSpPr>
        <p:spPr bwMode="auto">
          <a:xfrm rot="-5400000">
            <a:off x="3548856" y="3842544"/>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喉嚨痛</a:t>
            </a:r>
            <a:endParaRPr kumimoji="0" lang="en-US" altLang="en-US" sz="1200">
              <a:solidFill>
                <a:srgbClr val="000000"/>
              </a:solidFill>
              <a:latin typeface="華康儷中黑" pitchFamily="49" charset="-120"/>
              <a:ea typeface="華康儷中黑" pitchFamily="49" charset="-120"/>
            </a:endParaRPr>
          </a:p>
        </p:txBody>
      </p:sp>
      <p:sp>
        <p:nvSpPr>
          <p:cNvPr id="119815" name="Rectangle 7"/>
          <p:cNvSpPr>
            <a:spLocks noChangeArrowheads="1"/>
          </p:cNvSpPr>
          <p:nvPr/>
        </p:nvSpPr>
        <p:spPr bwMode="auto">
          <a:xfrm rot="-5400000">
            <a:off x="4387850" y="3536950"/>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咳嗽</a:t>
            </a:r>
            <a:endParaRPr kumimoji="0" lang="en-US" altLang="en-US" sz="1200">
              <a:solidFill>
                <a:srgbClr val="000000"/>
              </a:solidFill>
              <a:latin typeface="華康儷中黑" pitchFamily="49" charset="-120"/>
              <a:ea typeface="華康儷中黑" pitchFamily="49" charset="-120"/>
            </a:endParaRPr>
          </a:p>
        </p:txBody>
      </p:sp>
      <p:sp>
        <p:nvSpPr>
          <p:cNvPr id="119816" name="Rectangle 8"/>
          <p:cNvSpPr>
            <a:spLocks noChangeArrowheads="1"/>
          </p:cNvSpPr>
          <p:nvPr/>
        </p:nvSpPr>
        <p:spPr bwMode="auto">
          <a:xfrm rot="-5400000">
            <a:off x="4995863" y="4183062"/>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頭部充血</a:t>
            </a:r>
            <a:endParaRPr kumimoji="0" lang="en-US" altLang="en-US" sz="1200">
              <a:solidFill>
                <a:srgbClr val="000000"/>
              </a:solidFill>
              <a:latin typeface="華康儷中黑" pitchFamily="49" charset="-120"/>
              <a:ea typeface="華康儷中黑" pitchFamily="49" charset="-120"/>
            </a:endParaRPr>
          </a:p>
        </p:txBody>
      </p:sp>
      <p:sp>
        <p:nvSpPr>
          <p:cNvPr id="119817" name="Rectangle 9"/>
          <p:cNvSpPr>
            <a:spLocks noChangeArrowheads="1"/>
          </p:cNvSpPr>
          <p:nvPr/>
        </p:nvSpPr>
        <p:spPr bwMode="auto">
          <a:xfrm rot="-5400000">
            <a:off x="5757863" y="3995737"/>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思路清晰</a:t>
            </a:r>
            <a:endParaRPr kumimoji="0" lang="en-US" altLang="en-US" sz="1200">
              <a:solidFill>
                <a:srgbClr val="000000"/>
              </a:solidFill>
              <a:latin typeface="華康儷中黑" pitchFamily="49" charset="-120"/>
              <a:ea typeface="華康儷中黑" pitchFamily="49" charset="-120"/>
            </a:endParaRPr>
          </a:p>
        </p:txBody>
      </p:sp>
      <p:sp>
        <p:nvSpPr>
          <p:cNvPr id="119818" name="Rectangle 10"/>
          <p:cNvSpPr>
            <a:spLocks noChangeArrowheads="1"/>
          </p:cNvSpPr>
          <p:nvPr/>
        </p:nvSpPr>
        <p:spPr bwMode="auto">
          <a:xfrm rot="-5400000">
            <a:off x="6484144" y="3925094"/>
            <a:ext cx="800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良好睡眠</a:t>
            </a:r>
            <a:endParaRPr kumimoji="0" lang="en-US" altLang="en-US" sz="1200">
              <a:solidFill>
                <a:srgbClr val="000000"/>
              </a:solidFill>
              <a:latin typeface="華康儷中黑" pitchFamily="49" charset="-120"/>
              <a:ea typeface="華康儷中黑" pitchFamily="49" charset="-120"/>
            </a:endParaRPr>
          </a:p>
        </p:txBody>
      </p:sp>
      <p:sp>
        <p:nvSpPr>
          <p:cNvPr id="119819" name="Rectangle 11"/>
          <p:cNvSpPr>
            <a:spLocks noChangeArrowheads="1"/>
          </p:cNvSpPr>
          <p:nvPr/>
        </p:nvSpPr>
        <p:spPr bwMode="auto">
          <a:xfrm rot="-5400000">
            <a:off x="6697663" y="3803650"/>
            <a:ext cx="1568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200">
                <a:solidFill>
                  <a:srgbClr val="000000"/>
                </a:solidFill>
                <a:latin typeface="華康儷中黑" pitchFamily="49" charset="-120"/>
                <a:ea typeface="華康儷中黑" pitchFamily="49" charset="-120"/>
              </a:rPr>
              <a:t>對比昨天的傷風情況</a:t>
            </a:r>
            <a:endParaRPr kumimoji="0" lang="en-US" altLang="en-US" sz="1200">
              <a:solidFill>
                <a:srgbClr val="000000"/>
              </a:solidFill>
              <a:latin typeface="華康儷中黑" pitchFamily="49" charset="-120"/>
              <a:ea typeface="華康儷中黑" pitchFamily="49" charset="-120"/>
            </a:endParaRPr>
          </a:p>
        </p:txBody>
      </p:sp>
      <p:sp>
        <p:nvSpPr>
          <p:cNvPr id="119820" name="TextBox 13"/>
          <p:cNvSpPr txBox="1">
            <a:spLocks noChangeArrowheads="1"/>
          </p:cNvSpPr>
          <p:nvPr/>
        </p:nvSpPr>
        <p:spPr bwMode="auto">
          <a:xfrm>
            <a:off x="5176838" y="685800"/>
            <a:ext cx="519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800">
                <a:solidFill>
                  <a:srgbClr val="000000"/>
                </a:solidFill>
                <a:latin typeface="華康儷中黑" pitchFamily="49" charset="-120"/>
                <a:ea typeface="華康儷中黑" pitchFamily="49" charset="-120"/>
              </a:rPr>
              <a:t>安慰劑</a:t>
            </a:r>
            <a:endParaRPr kumimoji="0" lang="en-US" altLang="en-US" sz="800">
              <a:solidFill>
                <a:srgbClr val="000000"/>
              </a:solidFill>
              <a:latin typeface="華康儷中黑" pitchFamily="49" charset="-120"/>
              <a:ea typeface="華康儷中黑" pitchFamily="49" charset="-120"/>
            </a:endParaRPr>
          </a:p>
        </p:txBody>
      </p:sp>
      <p:sp>
        <p:nvSpPr>
          <p:cNvPr id="119821" name="TextBox 14"/>
          <p:cNvSpPr txBox="1">
            <a:spLocks noChangeArrowheads="1"/>
          </p:cNvSpPr>
          <p:nvPr/>
        </p:nvSpPr>
        <p:spPr bwMode="auto">
          <a:xfrm>
            <a:off x="4876800" y="887413"/>
            <a:ext cx="519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800">
                <a:solidFill>
                  <a:srgbClr val="000000"/>
                </a:solidFill>
                <a:latin typeface="華康儷中黑" pitchFamily="49" charset="-120"/>
                <a:ea typeface="華康儷中黑" pitchFamily="49" charset="-120"/>
              </a:rPr>
              <a:t>活躍</a:t>
            </a:r>
            <a:endParaRPr kumimoji="0" lang="en-US" altLang="en-US" sz="800">
              <a:solidFill>
                <a:srgbClr val="000000"/>
              </a:solidFill>
              <a:latin typeface="華康儷中黑" pitchFamily="49" charset="-120"/>
              <a:ea typeface="華康儷中黑" pitchFamily="49" charset="-120"/>
            </a:endParaRPr>
          </a:p>
        </p:txBody>
      </p:sp>
      <p:sp>
        <p:nvSpPr>
          <p:cNvPr id="119822" name="TextBox 15"/>
          <p:cNvSpPr txBox="1">
            <a:spLocks noChangeArrowheads="1"/>
          </p:cNvSpPr>
          <p:nvPr/>
        </p:nvSpPr>
        <p:spPr bwMode="auto">
          <a:xfrm>
            <a:off x="4343400" y="500063"/>
            <a:ext cx="623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000">
                <a:solidFill>
                  <a:srgbClr val="000000"/>
                </a:solidFill>
                <a:latin typeface="華康儷中黑" pitchFamily="49" charset="-120"/>
                <a:ea typeface="華康儷中黑" pitchFamily="49" charset="-120"/>
              </a:rPr>
              <a:t>組別</a:t>
            </a:r>
            <a:endParaRPr kumimoji="0" lang="en-US" altLang="en-US" sz="1000">
              <a:solidFill>
                <a:srgbClr val="000000"/>
              </a:solidFill>
              <a:latin typeface="華康儷中黑" pitchFamily="49" charset="-120"/>
              <a:ea typeface="華康儷中黑" pitchFamily="49" charset="-120"/>
            </a:endParaRPr>
          </a:p>
        </p:txBody>
      </p:sp>
    </p:spTree>
    <p:extLst>
      <p:ext uri="{BB962C8B-B14F-4D97-AF65-F5344CB8AC3E}">
        <p14:creationId xmlns:p14="http://schemas.microsoft.com/office/powerpoint/2010/main" val="3054097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內容版面配置區 2"/>
          <p:cNvSpPr>
            <a:spLocks noGrp="1"/>
          </p:cNvSpPr>
          <p:nvPr>
            <p:ph idx="1"/>
          </p:nvPr>
        </p:nvSpPr>
        <p:spPr bwMode="auto">
          <a:xfrm>
            <a:off x="838200" y="762000"/>
            <a:ext cx="62484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結果：傷風或感冒症狀減輕</a:t>
            </a:r>
            <a:endParaRPr lang="en-US" altLang="zh-TW" smtClean="0">
              <a:ea typeface="華康儷中黑" pitchFamily="49" charset="-120"/>
            </a:endParaRPr>
          </a:p>
          <a:p>
            <a:pPr eaLnBrk="1" hangingPunct="1"/>
            <a:r>
              <a:rPr lang="en-US" altLang="en-US" smtClean="0">
                <a:ea typeface="華康儷中黑" pitchFamily="49" charset="-120"/>
              </a:rPr>
              <a:t>Results: relieve cold and flu symptoms</a:t>
            </a:r>
            <a:endParaRPr lang="zh-HK" altLang="en-US" smtClean="0">
              <a:ea typeface="華康儷中黑" pitchFamily="49" charset="-120"/>
            </a:endParaRPr>
          </a:p>
        </p:txBody>
      </p:sp>
      <p:pic>
        <p:nvPicPr>
          <p:cNvPr id="120834" name="Picture 4" descr="http://www.lovellchronicle.com/wp-content/uploads/2014/01/FluCarto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404653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2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標題 1"/>
          <p:cNvSpPr>
            <a:spLocks noGrp="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安全性</a:t>
            </a:r>
            <a:r>
              <a:rPr lang="en-US" altLang="zh-TW" smtClean="0">
                <a:ea typeface="華康儷中黑" pitchFamily="49" charset="-120"/>
              </a:rPr>
              <a:t/>
            </a:r>
            <a:br>
              <a:rPr lang="en-US" altLang="zh-TW" smtClean="0">
                <a:ea typeface="華康儷中黑" pitchFamily="49" charset="-120"/>
              </a:rPr>
            </a:br>
            <a:r>
              <a:rPr lang="en-US" altLang="zh-TW" smtClean="0">
                <a:ea typeface="華康儷中黑" pitchFamily="49" charset="-120"/>
              </a:rPr>
              <a:t>Safety</a:t>
            </a:r>
            <a:endParaRPr lang="zh-HK" altLang="en-US" smtClean="0">
              <a:ea typeface="華康儷中黑" pitchFamily="49" charset="-120"/>
            </a:endParaRPr>
          </a:p>
        </p:txBody>
      </p:sp>
      <p:sp>
        <p:nvSpPr>
          <p:cNvPr id="121858" name="內容版面配置區 2"/>
          <p:cNvSpPr>
            <a:spLocks noGrp="1"/>
          </p:cNvSpPr>
          <p:nvPr>
            <p:ph idx="1"/>
          </p:nvPr>
        </p:nvSpPr>
        <p:spPr bwMode="auto">
          <a:xfrm>
            <a:off x="76200" y="1722438"/>
            <a:ext cx="7162800" cy="384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2800" smtClean="0">
                <a:ea typeface="華康儷中黑" pitchFamily="49" charset="-120"/>
              </a:rPr>
              <a:t>動物毒性研究，每日劑量範圍從</a:t>
            </a:r>
            <a:r>
              <a:rPr lang="en-US" altLang="zh-TW" sz="2800" smtClean="0">
                <a:ea typeface="華康儷中黑" pitchFamily="49" charset="-120"/>
              </a:rPr>
              <a:t>0</a:t>
            </a:r>
            <a:r>
              <a:rPr lang="zh-TW" altLang="en-US" sz="2800" smtClean="0">
                <a:ea typeface="華康儷中黑" pitchFamily="49" charset="-120"/>
              </a:rPr>
              <a:t>到</a:t>
            </a:r>
            <a:r>
              <a:rPr lang="en-US" altLang="zh-TW" sz="2800" smtClean="0">
                <a:ea typeface="華康儷中黑" pitchFamily="49" charset="-120"/>
              </a:rPr>
              <a:t>1000</a:t>
            </a:r>
            <a:r>
              <a:rPr lang="zh-TW" altLang="en-US" sz="2800" smtClean="0">
                <a:ea typeface="華康儷中黑" pitchFamily="49" charset="-120"/>
              </a:rPr>
              <a:t>倍 </a:t>
            </a:r>
          </a:p>
          <a:p>
            <a:pPr eaLnBrk="1" hangingPunct="1"/>
            <a:r>
              <a:rPr lang="zh-TW" altLang="en-US" sz="2800" smtClean="0">
                <a:ea typeface="華康儷中黑" pitchFamily="49" charset="-120"/>
              </a:rPr>
              <a:t>發表急性和慢性毒性研究 </a:t>
            </a:r>
          </a:p>
          <a:p>
            <a:pPr eaLnBrk="1" hangingPunct="1"/>
            <a:r>
              <a:rPr lang="zh-TW" altLang="en-US" sz="2800" smtClean="0">
                <a:ea typeface="華康儷中黑" pitchFamily="49" charset="-120"/>
              </a:rPr>
              <a:t>人體研究達每日建議劑量</a:t>
            </a:r>
            <a:r>
              <a:rPr lang="en-US" altLang="zh-TW" sz="2800" smtClean="0">
                <a:ea typeface="華康儷中黑" pitchFamily="49" charset="-120"/>
              </a:rPr>
              <a:t>60</a:t>
            </a:r>
            <a:r>
              <a:rPr lang="zh-TW" altLang="en-US" sz="2800" smtClean="0">
                <a:ea typeface="華康儷中黑" pitchFamily="49" charset="-120"/>
              </a:rPr>
              <a:t>倍</a:t>
            </a:r>
            <a:endParaRPr lang="en-US" altLang="zh-TW" sz="2800" smtClean="0">
              <a:ea typeface="華康儷中黑" pitchFamily="49" charset="-120"/>
            </a:endParaRPr>
          </a:p>
          <a:p>
            <a:pPr eaLnBrk="1" hangingPunct="1"/>
            <a:endParaRPr lang="en-US" altLang="zh-TW" sz="2800" smtClean="0">
              <a:ea typeface="華康儷中黑" pitchFamily="49" charset="-120"/>
            </a:endParaRPr>
          </a:p>
          <a:p>
            <a:pPr eaLnBrk="1" hangingPunct="1"/>
            <a:r>
              <a:rPr lang="en-US" altLang="en-US" sz="2800" smtClean="0">
                <a:ea typeface="華康儷中黑" pitchFamily="49" charset="-120"/>
              </a:rPr>
              <a:t>Published animal toxicity studies with doses ranging from 0 to 1,000 times recommended daily dose</a:t>
            </a:r>
          </a:p>
          <a:p>
            <a:pPr eaLnBrk="1" hangingPunct="1"/>
            <a:r>
              <a:rPr lang="en-GB" altLang="en-US" sz="2800" smtClean="0">
                <a:ea typeface="華康儷中黑" pitchFamily="49" charset="-120"/>
              </a:rPr>
              <a:t>Published acute and chronic toxicity studies</a:t>
            </a:r>
            <a:endParaRPr lang="en-US" altLang="en-US" sz="2800" smtClean="0">
              <a:ea typeface="華康儷中黑" pitchFamily="49" charset="-120"/>
            </a:endParaRPr>
          </a:p>
          <a:p>
            <a:pPr eaLnBrk="1" hangingPunct="1"/>
            <a:r>
              <a:rPr lang="en-US" altLang="en-US" sz="2800" smtClean="0">
                <a:ea typeface="華康儷中黑" pitchFamily="49" charset="-120"/>
              </a:rPr>
              <a:t>Published human studies with doses up to 60 times recommended daily dose</a:t>
            </a:r>
          </a:p>
          <a:p>
            <a:pPr eaLnBrk="1" hangingPunct="1">
              <a:buFont typeface="Arial" pitchFamily="34" charset="0"/>
              <a:buNone/>
            </a:pPr>
            <a:endParaRPr lang="en-GB" altLang="en-US" sz="2800" smtClean="0">
              <a:ea typeface="華康儷中黑" pitchFamily="49" charset="-120"/>
            </a:endParaRPr>
          </a:p>
          <a:p>
            <a:pPr eaLnBrk="1" hangingPunct="1"/>
            <a:endParaRPr lang="en-US" altLang="zh-TW" sz="2800" smtClean="0">
              <a:ea typeface="華康儷中黑" pitchFamily="49" charset="-120"/>
            </a:endParaRPr>
          </a:p>
          <a:p>
            <a:pPr eaLnBrk="1" hangingPunct="1">
              <a:buFont typeface="Arial" pitchFamily="34" charset="0"/>
              <a:buNone/>
            </a:pPr>
            <a:endParaRPr lang="en-US" altLang="zh-TW" sz="2800" smtClean="0">
              <a:ea typeface="華康儷中黑" pitchFamily="49" charset="-120"/>
            </a:endParaRPr>
          </a:p>
        </p:txBody>
      </p:sp>
      <p:pic>
        <p:nvPicPr>
          <p:cNvPr id="121859" name="Picture 6" descr="Picture 10_pptX"/>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7232650" y="1676400"/>
            <a:ext cx="18351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637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標題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維他命</a:t>
            </a:r>
            <a:r>
              <a:rPr lang="en-US" altLang="zh-TW" smtClean="0">
                <a:ea typeface="華康儷中黑" pitchFamily="49" charset="-120"/>
              </a:rPr>
              <a:t>C</a:t>
            </a:r>
            <a:br>
              <a:rPr lang="en-US" altLang="zh-TW" smtClean="0">
                <a:ea typeface="華康儷中黑" pitchFamily="49" charset="-120"/>
              </a:rPr>
            </a:br>
            <a:r>
              <a:rPr lang="en-US" altLang="ja-JP" smtClean="0">
                <a:ea typeface="華康儷中黑" pitchFamily="49" charset="-120"/>
              </a:rPr>
              <a:t>Vitamin C</a:t>
            </a:r>
            <a:endParaRPr lang="zh-HK" altLang="en-US" smtClean="0">
              <a:ea typeface="華康儷中黑" pitchFamily="49" charset="-120"/>
            </a:endParaRPr>
          </a:p>
        </p:txBody>
      </p:sp>
      <p:sp>
        <p:nvSpPr>
          <p:cNvPr id="122882" name="內容版面配置區 2"/>
          <p:cNvSpPr>
            <a:spLocks noGrp="1"/>
          </p:cNvSpPr>
          <p:nvPr>
            <p:ph idx="1"/>
          </p:nvPr>
        </p:nvSpPr>
        <p:spPr bwMode="auto">
          <a:xfrm>
            <a:off x="304800" y="1524000"/>
            <a:ext cx="87630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2600" smtClean="0">
                <a:ea typeface="華康儷中黑" pitchFamily="49" charset="-120"/>
              </a:rPr>
              <a:t>傷口癒合，抗感染</a:t>
            </a:r>
          </a:p>
          <a:p>
            <a:pPr eaLnBrk="1" hangingPunct="1"/>
            <a:r>
              <a:rPr lang="zh-TW" altLang="en-US" sz="2600" smtClean="0">
                <a:ea typeface="華康儷中黑" pitchFamily="49" charset="-120"/>
              </a:rPr>
              <a:t>抗氧化作用</a:t>
            </a:r>
          </a:p>
          <a:p>
            <a:pPr eaLnBrk="1" hangingPunct="1"/>
            <a:r>
              <a:rPr lang="zh-TW" altLang="en-US" sz="2600" smtClean="0">
                <a:ea typeface="華康儷中黑" pitchFamily="49" charset="-120"/>
              </a:rPr>
              <a:t>缺乏症：壞血病（牙齦出血）</a:t>
            </a:r>
          </a:p>
          <a:p>
            <a:pPr eaLnBrk="1" hangingPunct="1"/>
            <a:r>
              <a:rPr lang="zh-TW" altLang="en-US" sz="2600" smtClean="0">
                <a:ea typeface="華康儷中黑" pitchFamily="49" charset="-120"/>
              </a:rPr>
              <a:t>促進膠原蛋白的形成，維持細胞排列的緊密性，參與體內氧化還原反應，促進鐵的吸收。</a:t>
            </a:r>
            <a:endParaRPr lang="en-US" altLang="zh-TW" sz="2600" smtClean="0">
              <a:ea typeface="華康儷中黑" pitchFamily="49" charset="-120"/>
            </a:endParaRPr>
          </a:p>
          <a:p>
            <a:pPr eaLnBrk="1" hangingPunct="1"/>
            <a:r>
              <a:rPr lang="en-US" altLang="zh-TW" sz="2600" smtClean="0">
                <a:ea typeface="華康儷中黑" pitchFamily="49" charset="-120"/>
              </a:rPr>
              <a:t>Wound healing, resistance to infections.</a:t>
            </a:r>
          </a:p>
          <a:p>
            <a:pPr eaLnBrk="1" hangingPunct="1"/>
            <a:r>
              <a:rPr lang="en-US" altLang="zh-TW" sz="2600" smtClean="0">
                <a:ea typeface="華康儷中黑" pitchFamily="49" charset="-120"/>
              </a:rPr>
              <a:t>Anti-oxidative action</a:t>
            </a:r>
          </a:p>
          <a:p>
            <a:pPr eaLnBrk="1" hangingPunct="1"/>
            <a:r>
              <a:rPr lang="en-US" altLang="zh-TW" sz="2600" smtClean="0">
                <a:ea typeface="華康儷中黑" pitchFamily="49" charset="-120"/>
              </a:rPr>
              <a:t>Deficiency: scurvy (bleeding gums)</a:t>
            </a:r>
          </a:p>
          <a:p>
            <a:pPr eaLnBrk="1" hangingPunct="1"/>
            <a:r>
              <a:rPr lang="en-US" altLang="zh-TW" sz="2600" smtClean="0">
                <a:ea typeface="華康儷中黑" pitchFamily="49" charset="-120"/>
              </a:rPr>
              <a:t>Helps with the formation of Collagen.  Maintains </a:t>
            </a:r>
            <a:br>
              <a:rPr lang="en-US" altLang="zh-TW" sz="2600" smtClean="0">
                <a:ea typeface="華康儷中黑" pitchFamily="49" charset="-120"/>
              </a:rPr>
            </a:br>
            <a:r>
              <a:rPr lang="en-US" altLang="zh-TW" sz="2600" smtClean="0">
                <a:ea typeface="華康儷中黑" pitchFamily="49" charset="-120"/>
              </a:rPr>
              <a:t>the</a:t>
            </a:r>
            <a:r>
              <a:rPr lang="zh-TW" altLang="en-US" sz="2600" smtClean="0">
                <a:ea typeface="華康儷中黑" pitchFamily="49" charset="-120"/>
              </a:rPr>
              <a:t> </a:t>
            </a:r>
            <a:r>
              <a:rPr lang="en-US" altLang="zh-TW" sz="2600" smtClean="0">
                <a:ea typeface="華康儷中黑" pitchFamily="49" charset="-120"/>
              </a:rPr>
              <a:t>tightness of the cell arrangement.  Maintains </a:t>
            </a:r>
            <a:br>
              <a:rPr lang="en-US" altLang="zh-TW" sz="2600" smtClean="0">
                <a:ea typeface="華康儷中黑" pitchFamily="49" charset="-120"/>
              </a:rPr>
            </a:br>
            <a:r>
              <a:rPr lang="en-US" altLang="zh-TW" sz="2600" smtClean="0">
                <a:ea typeface="華康儷中黑" pitchFamily="49" charset="-120"/>
              </a:rPr>
              <a:t>the growth of connective tissue, bones and teeth.</a:t>
            </a:r>
          </a:p>
          <a:p>
            <a:pPr eaLnBrk="1" hangingPunct="1"/>
            <a:endParaRPr lang="zh-HK" altLang="en-US" sz="2600" smtClean="0">
              <a:ea typeface="華康儷中黑" pitchFamily="49" charset="-120"/>
            </a:endParaRPr>
          </a:p>
          <a:p>
            <a:pPr eaLnBrk="1" hangingPunct="1"/>
            <a:endParaRPr lang="zh-TW" altLang="en-US" sz="2600" smtClean="0">
              <a:solidFill>
                <a:srgbClr val="0000FF"/>
              </a:solidFill>
              <a:ea typeface="華康儷中黑" pitchFamily="49" charset="-120"/>
            </a:endParaRPr>
          </a:p>
          <a:p>
            <a:pPr eaLnBrk="1" hangingPunct="1"/>
            <a:endParaRPr lang="zh-HK" altLang="en-US" sz="2600" smtClean="0">
              <a:ea typeface="華康儷中黑" pitchFamily="49" charset="-120"/>
            </a:endParaRPr>
          </a:p>
        </p:txBody>
      </p:sp>
    </p:spTree>
    <p:extLst>
      <p:ext uri="{BB962C8B-B14F-4D97-AF65-F5344CB8AC3E}">
        <p14:creationId xmlns:p14="http://schemas.microsoft.com/office/powerpoint/2010/main" val="3675991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標題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zh-HK" smtClean="0">
                <a:ea typeface="華康儷中黑" pitchFamily="49" charset="-120"/>
              </a:rPr>
              <a:t>鋅</a:t>
            </a:r>
            <a:r>
              <a:rPr lang="en-US" altLang="zh-TW" smtClean="0">
                <a:ea typeface="華康儷中黑" pitchFamily="49" charset="-120"/>
              </a:rPr>
              <a:t/>
            </a:r>
            <a:br>
              <a:rPr lang="en-US" altLang="zh-TW" smtClean="0">
                <a:ea typeface="華康儷中黑" pitchFamily="49" charset="-120"/>
              </a:rPr>
            </a:br>
            <a:r>
              <a:rPr lang="en-US" altLang="ja-JP" smtClean="0">
                <a:ea typeface="華康儷中黑" pitchFamily="49" charset="-120"/>
              </a:rPr>
              <a:t>Zinc</a:t>
            </a:r>
            <a:endParaRPr lang="zh-HK" altLang="en-US" smtClean="0">
              <a:ea typeface="華康儷中黑" pitchFamily="49" charset="-120"/>
            </a:endParaRPr>
          </a:p>
        </p:txBody>
      </p:sp>
      <p:sp>
        <p:nvSpPr>
          <p:cNvPr id="123906" name="內容版面配置區 2"/>
          <p:cNvSpPr>
            <a:spLocks noGrp="1"/>
          </p:cNvSpPr>
          <p:nvPr>
            <p:ph idx="1"/>
          </p:nvPr>
        </p:nvSpPr>
        <p:spPr bwMode="auto">
          <a:xfrm>
            <a:off x="609600" y="1676400"/>
            <a:ext cx="74676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zh-HK" sz="2600" smtClean="0">
                <a:ea typeface="華康儷中黑" pitchFamily="49" charset="-120"/>
              </a:rPr>
              <a:t>支持大約</a:t>
            </a:r>
            <a:r>
              <a:rPr lang="en-US" altLang="ja-JP" sz="2600" smtClean="0">
                <a:ea typeface="華康儷中黑" pitchFamily="49" charset="-120"/>
              </a:rPr>
              <a:t>300</a:t>
            </a:r>
            <a:r>
              <a:rPr lang="zh-TW" altLang="zh-HK" sz="2600" smtClean="0">
                <a:ea typeface="華康儷中黑" pitchFamily="49" charset="-120"/>
              </a:rPr>
              <a:t>種不同的酵素反應</a:t>
            </a:r>
            <a:endParaRPr lang="en-US" altLang="zh-TW" sz="2600" smtClean="0">
              <a:ea typeface="華康儷中黑" pitchFamily="49" charset="-120"/>
            </a:endParaRPr>
          </a:p>
          <a:p>
            <a:pPr eaLnBrk="1" hangingPunct="1"/>
            <a:r>
              <a:rPr lang="zh-TW" altLang="zh-HK" sz="2600" smtClean="0">
                <a:ea typeface="華康儷中黑" pitchFamily="49" charset="-120"/>
              </a:rPr>
              <a:t>體內超過</a:t>
            </a:r>
            <a:r>
              <a:rPr lang="en-US" altLang="ja-JP" sz="2600" smtClean="0">
                <a:ea typeface="華康儷中黑" pitchFamily="49" charset="-120"/>
              </a:rPr>
              <a:t>90</a:t>
            </a:r>
            <a:r>
              <a:rPr lang="zh-TW" altLang="zh-HK" sz="2600" smtClean="0">
                <a:ea typeface="華康儷中黑" pitchFamily="49" charset="-120"/>
              </a:rPr>
              <a:t>％的鋅均存儲在骨骼和肌肉內，但鋅也存在於絕大多數的身體組織內</a:t>
            </a:r>
            <a:endParaRPr lang="en-US" altLang="zh-TW" sz="2600" smtClean="0">
              <a:ea typeface="華康儷中黑" pitchFamily="49" charset="-120"/>
            </a:endParaRPr>
          </a:p>
          <a:p>
            <a:pPr eaLnBrk="1" hangingPunct="1"/>
            <a:r>
              <a:rPr lang="zh-TW" altLang="zh-HK" sz="2600" smtClean="0">
                <a:ea typeface="華康儷中黑" pitchFamily="49" charset="-120"/>
              </a:rPr>
              <a:t>支持免疫系統健康的關鍵</a:t>
            </a:r>
            <a:endParaRPr lang="en-US" altLang="zh-TW" sz="2600" smtClean="0">
              <a:ea typeface="華康儷中黑" pitchFamily="49" charset="-120"/>
            </a:endParaRPr>
          </a:p>
          <a:p>
            <a:pPr eaLnBrk="1" hangingPunct="1"/>
            <a:r>
              <a:rPr lang="en-US" altLang="zh-TW" sz="2600" smtClean="0">
                <a:ea typeface="華康儷中黑" pitchFamily="49" charset="-120"/>
              </a:rPr>
              <a:t>S</a:t>
            </a:r>
            <a:r>
              <a:rPr lang="en-US" altLang="en-US" sz="2600" smtClean="0">
                <a:ea typeface="華康儷中黑" pitchFamily="49" charset="-120"/>
              </a:rPr>
              <a:t>upports approximately 300 different enzyme reactions</a:t>
            </a:r>
          </a:p>
          <a:p>
            <a:pPr eaLnBrk="1" hangingPunct="1"/>
            <a:r>
              <a:rPr lang="en-US" altLang="zh-TW" sz="2600" smtClean="0">
                <a:ea typeface="華康儷中黑" pitchFamily="49" charset="-120"/>
              </a:rPr>
              <a:t>M</a:t>
            </a:r>
            <a:r>
              <a:rPr lang="en-US" altLang="en-US" sz="2600" smtClean="0">
                <a:ea typeface="華康儷中黑" pitchFamily="49" charset="-120"/>
              </a:rPr>
              <a:t>ore than 90 percent of the body’s zinc is stored in the bones and muscles, but zinc is also found in virtually all body tissues.</a:t>
            </a:r>
          </a:p>
          <a:p>
            <a:pPr eaLnBrk="1" hangingPunct="1"/>
            <a:r>
              <a:rPr lang="en-US" altLang="zh-TW" sz="2600" smtClean="0">
                <a:ea typeface="華康儷中黑" pitchFamily="49" charset="-120"/>
              </a:rPr>
              <a:t>S</a:t>
            </a:r>
            <a:r>
              <a:rPr lang="en-US" altLang="en-US" sz="2600" smtClean="0">
                <a:ea typeface="華康儷中黑" pitchFamily="49" charset="-120"/>
              </a:rPr>
              <a:t>upports immune health</a:t>
            </a:r>
            <a:endParaRPr lang="zh-HK" altLang="en-US" sz="2600" smtClean="0">
              <a:ea typeface="華康儷中黑" pitchFamily="49" charset="-120"/>
            </a:endParaRPr>
          </a:p>
        </p:txBody>
      </p:sp>
    </p:spTree>
    <p:extLst>
      <p:ext uri="{BB962C8B-B14F-4D97-AF65-F5344CB8AC3E}">
        <p14:creationId xmlns:p14="http://schemas.microsoft.com/office/powerpoint/2010/main" val="3550489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24930"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solidFill>
                <a:srgbClr val="FFFFFF"/>
              </a:solidFill>
              <a:ea typeface="ＭＳ Ｐゴシック" pitchFamily="34" charset="-128"/>
            </a:endParaRPr>
          </a:p>
        </p:txBody>
      </p:sp>
      <p:pic>
        <p:nvPicPr>
          <p:cNvPr id="1249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5" descr="S_CH_r1_T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555625"/>
            <a:ext cx="577532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718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內容版面配置區 2"/>
          <p:cNvSpPr>
            <a:spLocks noGrp="1"/>
          </p:cNvSpPr>
          <p:nvPr>
            <p:ph idx="1"/>
          </p:nvPr>
        </p:nvSpPr>
        <p:spPr bwMode="auto">
          <a:xfrm>
            <a:off x="685800" y="1066800"/>
            <a:ext cx="8001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r>
              <a:rPr lang="zh-TW" altLang="en-US" b="1" smtClean="0">
                <a:ea typeface="華康儷中黑" pitchFamily="49" charset="-120"/>
              </a:rPr>
              <a:t>免疫系統的兩大功能：</a:t>
            </a:r>
            <a:endParaRPr lang="en-US" altLang="zh-TW" b="1" smtClean="0">
              <a:ea typeface="華康儷中黑" pitchFamily="49" charset="-120"/>
            </a:endParaRPr>
          </a:p>
          <a:p>
            <a:pPr marL="0" indent="0" eaLnBrk="1" hangingPunct="1">
              <a:buFont typeface="Arial" pitchFamily="34" charset="0"/>
              <a:buNone/>
            </a:pPr>
            <a:r>
              <a:rPr lang="zh-TW" altLang="en-US" b="1" smtClean="0">
                <a:ea typeface="華康儷中黑" pitchFamily="49" charset="-120"/>
              </a:rPr>
              <a:t>識別</a:t>
            </a:r>
            <a:r>
              <a:rPr lang="zh-TW" altLang="en-US" smtClean="0">
                <a:ea typeface="華康儷中黑" pitchFamily="49" charset="-120"/>
              </a:rPr>
              <a:t> </a:t>
            </a:r>
            <a:r>
              <a:rPr lang="en-GB" altLang="ja-JP" b="1" smtClean="0">
                <a:ea typeface="華康儷中黑" pitchFamily="49" charset="-120"/>
              </a:rPr>
              <a:t>–</a:t>
            </a:r>
            <a:r>
              <a:rPr lang="en-US" altLang="zh-TW" smtClean="0">
                <a:ea typeface="華康儷中黑" pitchFamily="49" charset="-120"/>
              </a:rPr>
              <a:t> </a:t>
            </a:r>
            <a:r>
              <a:rPr lang="zh-TW" altLang="en-US" smtClean="0">
                <a:ea typeface="華康儷中黑" pitchFamily="49" charset="-120"/>
              </a:rPr>
              <a:t>找</a:t>
            </a:r>
            <a:r>
              <a:rPr lang="zh-HK" altLang="en-US" smtClean="0">
                <a:ea typeface="華康儷中黑" pitchFamily="49" charset="-120"/>
              </a:rPr>
              <a:t>出</a:t>
            </a:r>
            <a:r>
              <a:rPr lang="zh-TW" altLang="en-US" smtClean="0">
                <a:ea typeface="華康儷中黑" pitchFamily="49" charset="-120"/>
              </a:rPr>
              <a:t>和標識 </a:t>
            </a:r>
            <a:endParaRPr lang="en-US" altLang="zh-TW" smtClean="0">
              <a:ea typeface="華康儷中黑" pitchFamily="49" charset="-120"/>
            </a:endParaRPr>
          </a:p>
          <a:p>
            <a:pPr marL="0" indent="0" eaLnBrk="1" hangingPunct="1">
              <a:buFont typeface="Arial" pitchFamily="34" charset="0"/>
              <a:buNone/>
            </a:pPr>
            <a:r>
              <a:rPr lang="zh-TW" altLang="en-US" b="1" smtClean="0">
                <a:ea typeface="華康儷中黑" pitchFamily="49" charset="-120"/>
              </a:rPr>
              <a:t>抵抗</a:t>
            </a:r>
            <a:r>
              <a:rPr lang="zh-TW" altLang="en-US" smtClean="0">
                <a:ea typeface="華康儷中黑" pitchFamily="49" charset="-120"/>
              </a:rPr>
              <a:t> </a:t>
            </a:r>
            <a:r>
              <a:rPr lang="en-GB" altLang="ja-JP" b="1" smtClean="0">
                <a:ea typeface="華康儷中黑" pitchFamily="49" charset="-120"/>
              </a:rPr>
              <a:t>–</a:t>
            </a:r>
            <a:r>
              <a:rPr lang="en-US" altLang="zh-TW" smtClean="0">
                <a:ea typeface="華康儷中黑" pitchFamily="49" charset="-120"/>
              </a:rPr>
              <a:t> </a:t>
            </a:r>
            <a:r>
              <a:rPr lang="zh-TW" altLang="en-US" smtClean="0">
                <a:ea typeface="華康儷中黑" pitchFamily="49" charset="-120"/>
              </a:rPr>
              <a:t>擊退或消滅</a:t>
            </a:r>
            <a:endParaRPr lang="en-US" altLang="zh-TW" smtClean="0">
              <a:ea typeface="華康儷中黑" pitchFamily="49" charset="-120"/>
            </a:endParaRPr>
          </a:p>
          <a:p>
            <a:pPr marL="0" indent="0" eaLnBrk="1" hangingPunct="1">
              <a:buFont typeface="Arial" pitchFamily="34" charset="0"/>
              <a:buNone/>
            </a:pPr>
            <a:endParaRPr lang="en-US" altLang="zh-TW" smtClean="0">
              <a:ea typeface="華康儷中黑" pitchFamily="49" charset="-120"/>
            </a:endParaRPr>
          </a:p>
          <a:p>
            <a:pPr marL="0" indent="0" eaLnBrk="1" hangingPunct="1">
              <a:buFont typeface="Arial" pitchFamily="34" charset="0"/>
              <a:buNone/>
            </a:pPr>
            <a:r>
              <a:rPr lang="en-GB" altLang="en-US" b="1" smtClean="0">
                <a:ea typeface="華康儷中黑" pitchFamily="49" charset="-120"/>
              </a:rPr>
              <a:t>Two basic functions of immune system:</a:t>
            </a:r>
          </a:p>
          <a:p>
            <a:pPr marL="0" indent="0" eaLnBrk="1" hangingPunct="1">
              <a:buFont typeface="Arial" pitchFamily="34" charset="0"/>
              <a:buNone/>
            </a:pPr>
            <a:r>
              <a:rPr lang="en-GB" altLang="en-US" b="1" smtClean="0">
                <a:ea typeface="華康儷中黑" pitchFamily="49" charset="-120"/>
              </a:rPr>
              <a:t>Recognition – </a:t>
            </a:r>
            <a:r>
              <a:rPr lang="en-GB" altLang="en-US" sz="2800" smtClean="0">
                <a:ea typeface="華康儷中黑" pitchFamily="49" charset="-120"/>
              </a:rPr>
              <a:t>locate and identify the challenge</a:t>
            </a:r>
          </a:p>
          <a:p>
            <a:pPr marL="0" indent="0" eaLnBrk="1" hangingPunct="1">
              <a:buFont typeface="Arial" pitchFamily="34" charset="0"/>
              <a:buNone/>
            </a:pPr>
            <a:r>
              <a:rPr lang="en-GB" altLang="en-US" b="1" smtClean="0">
                <a:ea typeface="華康儷中黑" pitchFamily="49" charset="-120"/>
              </a:rPr>
              <a:t>Defence – </a:t>
            </a:r>
            <a:r>
              <a:rPr lang="en-GB" altLang="en-US" sz="2800" smtClean="0">
                <a:ea typeface="華康儷中黑" pitchFamily="49" charset="-120"/>
              </a:rPr>
              <a:t>repel or destroy the challenge</a:t>
            </a:r>
          </a:p>
          <a:p>
            <a:pPr marL="0" indent="0" eaLnBrk="1" hangingPunct="1"/>
            <a:endParaRPr lang="zh-HK" altLang="en-US" sz="4400" smtClean="0">
              <a:ea typeface="華康儷中黑" pitchFamily="49" charset="-120"/>
            </a:endParaRPr>
          </a:p>
        </p:txBody>
      </p:sp>
    </p:spTree>
    <p:extLst>
      <p:ext uri="{BB962C8B-B14F-4D97-AF65-F5344CB8AC3E}">
        <p14:creationId xmlns:p14="http://schemas.microsoft.com/office/powerpoint/2010/main" val="386192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內容版面配置區 2"/>
          <p:cNvSpPr>
            <a:spLocks noGrp="1"/>
          </p:cNvSpPr>
          <p:nvPr>
            <p:ph idx="1"/>
          </p:nvPr>
        </p:nvSpPr>
        <p:spPr bwMode="auto">
          <a:xfrm>
            <a:off x="914400" y="1066800"/>
            <a:ext cx="77724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r>
              <a:rPr lang="zh-TW" altLang="en-US" b="1" smtClean="0">
                <a:ea typeface="華康儷中黑" pitchFamily="49" charset="-120"/>
              </a:rPr>
              <a:t>免疫系統大體可以分為先天免疫系統和後天免疫系統兩部分</a:t>
            </a:r>
            <a:r>
              <a:rPr lang="en-US" altLang="zh-TW" b="1" smtClean="0">
                <a:ea typeface="華康儷中黑" pitchFamily="49" charset="-120"/>
              </a:rPr>
              <a:t>:</a:t>
            </a:r>
          </a:p>
          <a:p>
            <a:pPr marL="0" indent="0" eaLnBrk="1" hangingPunct="1"/>
            <a:r>
              <a:rPr lang="zh-TW" altLang="en-US" smtClean="0">
                <a:ea typeface="華康儷中黑" pitchFamily="49" charset="-120"/>
              </a:rPr>
              <a:t>先天性免疫</a:t>
            </a:r>
            <a:endParaRPr lang="en-US" altLang="zh-TW" smtClean="0">
              <a:ea typeface="華康儷中黑" pitchFamily="49" charset="-120"/>
            </a:endParaRPr>
          </a:p>
          <a:p>
            <a:pPr marL="0" indent="0" eaLnBrk="1" hangingPunct="1"/>
            <a:r>
              <a:rPr lang="zh-TW" altLang="en-US" smtClean="0">
                <a:ea typeface="華康儷中黑" pitchFamily="49" charset="-120"/>
              </a:rPr>
              <a:t>後天性免疫</a:t>
            </a:r>
            <a:endParaRPr lang="en-US" altLang="zh-TW" smtClean="0">
              <a:ea typeface="華康儷中黑" pitchFamily="49" charset="-120"/>
            </a:endParaRPr>
          </a:p>
          <a:p>
            <a:pPr marL="0" indent="0" eaLnBrk="1" hangingPunct="1">
              <a:buFont typeface="Arial" pitchFamily="34" charset="0"/>
              <a:buNone/>
            </a:pPr>
            <a:r>
              <a:rPr lang="en-US" altLang="en-US" b="1" smtClean="0">
                <a:ea typeface="華康儷中黑" pitchFamily="49" charset="-120"/>
              </a:rPr>
              <a:t>The immune system can be broadly segregated into two parts: </a:t>
            </a:r>
          </a:p>
          <a:p>
            <a:pPr marL="0" indent="0" eaLnBrk="1" hangingPunct="1"/>
            <a:r>
              <a:rPr lang="en-US" altLang="en-US" smtClean="0">
                <a:ea typeface="華康儷中黑" pitchFamily="49" charset="-120"/>
              </a:rPr>
              <a:t>Innate immune system</a:t>
            </a:r>
          </a:p>
          <a:p>
            <a:pPr marL="0" indent="0" eaLnBrk="1" hangingPunct="1"/>
            <a:r>
              <a:rPr lang="en-US" altLang="en-US" smtClean="0">
                <a:ea typeface="華康儷中黑" pitchFamily="49" charset="-120"/>
              </a:rPr>
              <a:t>Adaptive immune system</a:t>
            </a:r>
          </a:p>
          <a:p>
            <a:pPr marL="0" indent="0" eaLnBrk="1" hangingPunct="1"/>
            <a:endParaRPr lang="en-US" altLang="en-US" smtClean="0">
              <a:ea typeface="華康儷中黑" pitchFamily="49" charset="-120"/>
            </a:endParaRPr>
          </a:p>
          <a:p>
            <a:pPr marL="0" indent="0" eaLnBrk="1" hangingPunct="1"/>
            <a:endParaRPr lang="en-US" altLang="zh-TW" smtClean="0">
              <a:ea typeface="華康儷中黑" pitchFamily="49" charset="-120"/>
            </a:endParaRPr>
          </a:p>
        </p:txBody>
      </p:sp>
    </p:spTree>
    <p:extLst>
      <p:ext uri="{BB962C8B-B14F-4D97-AF65-F5344CB8AC3E}">
        <p14:creationId xmlns:p14="http://schemas.microsoft.com/office/powerpoint/2010/main" val="239206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內容版面配置區 2"/>
          <p:cNvSpPr>
            <a:spLocks noGrp="1"/>
          </p:cNvSpPr>
          <p:nvPr>
            <p:ph idx="1"/>
          </p:nvPr>
        </p:nvSpPr>
        <p:spPr bwMode="auto">
          <a:xfrm>
            <a:off x="457200" y="990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ea typeface="華康儷中黑" pitchFamily="49" charset="-120"/>
              </a:rPr>
              <a:t>先天性免疫（與生俱來的），是由於其具有的一系列無需特定訓練即可識別和摧毀感染源的能力。</a:t>
            </a:r>
            <a:endParaRPr lang="en-US" altLang="zh-TW" smtClean="0">
              <a:ea typeface="華康儷中黑" pitchFamily="49" charset="-120"/>
            </a:endParaRPr>
          </a:p>
          <a:p>
            <a:pPr eaLnBrk="1" hangingPunct="1"/>
            <a:r>
              <a:rPr lang="en-US" altLang="en-US" smtClean="0">
                <a:ea typeface="華康儷中黑" pitchFamily="49" charset="-120"/>
              </a:rPr>
              <a:t>The ‘innate’ (meaning: “present from birth”) part of the immune system is so-called because it has a number of set strategies for recognizing and destroying infections, without needing to be trained to identify them. </a:t>
            </a:r>
          </a:p>
          <a:p>
            <a:pPr eaLnBrk="1" hangingPunct="1">
              <a:buFont typeface="Arial" pitchFamily="34" charset="0"/>
              <a:buNone/>
            </a:pPr>
            <a:endParaRPr lang="en-US" altLang="zh-TW" smtClean="0">
              <a:ea typeface="華康儷中黑" pitchFamily="49" charset="-120"/>
            </a:endParaRPr>
          </a:p>
          <a:p>
            <a:pPr eaLnBrk="1" hangingPunct="1"/>
            <a:endParaRPr lang="zh-HK" altLang="en-US" smtClean="0">
              <a:ea typeface="華康儷中黑" pitchFamily="49" charset="-120"/>
            </a:endParaRPr>
          </a:p>
        </p:txBody>
      </p:sp>
    </p:spTree>
    <p:extLst>
      <p:ext uri="{BB962C8B-B14F-4D97-AF65-F5344CB8AC3E}">
        <p14:creationId xmlns:p14="http://schemas.microsoft.com/office/powerpoint/2010/main" val="399073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http://mx.itqb.unl.pt/colin_mcvey/images/Projects/immun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5773738"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66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內容版面配置區 2"/>
          <p:cNvSpPr>
            <a:spLocks noGrp="1"/>
          </p:cNvSpPr>
          <p:nvPr>
            <p:ph idx="1"/>
          </p:nvPr>
        </p:nvSpPr>
        <p:spPr bwMode="auto">
          <a:xfrm>
            <a:off x="381000" y="503238"/>
            <a:ext cx="8229600" cy="384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2800" smtClean="0">
                <a:ea typeface="華康儷中黑" pitchFamily="49" charset="-120"/>
              </a:rPr>
              <a:t>而後天性免疫則不能即時對感染做出應答，因為其需要時間（學習）適應並且識別外來感染物質。一旦後天免疫系統通過了這個“學習”過程之後，將會變得非常高效並且可以記憶曾入侵過體內的特異致病原。</a:t>
            </a:r>
            <a:endParaRPr lang="en-US" altLang="zh-TW" sz="2800" smtClean="0">
              <a:ea typeface="華康儷中黑" pitchFamily="49" charset="-120"/>
            </a:endParaRPr>
          </a:p>
          <a:p>
            <a:pPr eaLnBrk="1" hangingPunct="1">
              <a:buFont typeface="Arial" pitchFamily="34" charset="0"/>
              <a:buNone/>
            </a:pPr>
            <a:endParaRPr lang="en-US" altLang="en-US" sz="2800" smtClean="0">
              <a:ea typeface="華康儷中黑" pitchFamily="49" charset="-120"/>
            </a:endParaRPr>
          </a:p>
          <a:p>
            <a:pPr eaLnBrk="1" hangingPunct="1"/>
            <a:r>
              <a:rPr lang="en-US" altLang="en-US" sz="2800" smtClean="0">
                <a:ea typeface="華康儷中黑" pitchFamily="49" charset="-120"/>
              </a:rPr>
              <a:t>The adaptive immune system isn’t able to respond instantly to infections, as it needs time to adapt (or learn) to recognize them. Once it has learned, however, it is extremely effective and is also able</a:t>
            </a:r>
            <a:br>
              <a:rPr lang="en-US" altLang="en-US" sz="2800" smtClean="0">
                <a:ea typeface="華康儷中黑" pitchFamily="49" charset="-120"/>
              </a:rPr>
            </a:br>
            <a:r>
              <a:rPr lang="en-US" altLang="en-US" sz="2800" smtClean="0">
                <a:ea typeface="華康儷中黑" pitchFamily="49" charset="-120"/>
              </a:rPr>
              <a:t> to remember particular pathogens that have </a:t>
            </a:r>
            <a:br>
              <a:rPr lang="en-US" altLang="en-US" sz="2800" smtClean="0">
                <a:ea typeface="華康儷中黑" pitchFamily="49" charset="-120"/>
              </a:rPr>
            </a:br>
            <a:r>
              <a:rPr lang="en-US" altLang="en-US" sz="2800" smtClean="0">
                <a:ea typeface="華康儷中黑" pitchFamily="49" charset="-120"/>
              </a:rPr>
              <a:t>previously infected the body.</a:t>
            </a:r>
            <a:endParaRPr lang="zh-TW" altLang="en-US" sz="2800" smtClean="0">
              <a:ea typeface="華康儷中黑" pitchFamily="49" charset="-120"/>
            </a:endParaRPr>
          </a:p>
          <a:p>
            <a:pPr eaLnBrk="1" hangingPunct="1"/>
            <a:endParaRPr lang="zh-HK" altLang="en-US" sz="2800" smtClean="0">
              <a:ea typeface="華康儷中黑" pitchFamily="49" charset="-120"/>
            </a:endParaRPr>
          </a:p>
        </p:txBody>
      </p:sp>
    </p:spTree>
    <p:extLst>
      <p:ext uri="{BB962C8B-B14F-4D97-AF65-F5344CB8AC3E}">
        <p14:creationId xmlns:p14="http://schemas.microsoft.com/office/powerpoint/2010/main" val="1227533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http://www.bbc.co.uk/bitesize/intermediate2/biology/images/200/104_bitesize_intermediate2_biology_subunit4_vaccinat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8438" y="1066800"/>
            <a:ext cx="6227762"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ChangeArrowheads="1"/>
          </p:cNvSpPr>
          <p:nvPr/>
        </p:nvSpPr>
        <p:spPr bwMode="auto">
          <a:xfrm rot="-5400000">
            <a:off x="1286669" y="2820194"/>
            <a:ext cx="889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100">
                <a:solidFill>
                  <a:srgbClr val="000000"/>
                </a:solidFill>
                <a:latin typeface="華康儷中黑" pitchFamily="49" charset="-120"/>
                <a:ea typeface="華康儷中黑" pitchFamily="49" charset="-120"/>
              </a:rPr>
              <a:t>抗體的濃度</a:t>
            </a:r>
            <a:endParaRPr kumimoji="0" lang="en-US" altLang="en-US" sz="1100">
              <a:solidFill>
                <a:srgbClr val="000000"/>
              </a:solidFill>
              <a:latin typeface="華康儷中黑" pitchFamily="49" charset="-120"/>
              <a:ea typeface="華康儷中黑" pitchFamily="49" charset="-120"/>
            </a:endParaRPr>
          </a:p>
        </p:txBody>
      </p:sp>
      <p:sp>
        <p:nvSpPr>
          <p:cNvPr id="96259" name="Rectangle 3"/>
          <p:cNvSpPr>
            <a:spLocks noChangeArrowheads="1"/>
          </p:cNvSpPr>
          <p:nvPr/>
        </p:nvSpPr>
        <p:spPr bwMode="auto">
          <a:xfrm>
            <a:off x="2438400" y="4495800"/>
            <a:ext cx="1595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100">
                <a:solidFill>
                  <a:srgbClr val="000000"/>
                </a:solidFill>
                <a:latin typeface="華康儷中黑" pitchFamily="49" charset="-120"/>
                <a:ea typeface="華康儷中黑" pitchFamily="49" charset="-120"/>
              </a:rPr>
              <a:t>第一次疫苗接種或感染</a:t>
            </a:r>
            <a:endParaRPr kumimoji="0" lang="en-US" altLang="en-US" sz="1100">
              <a:solidFill>
                <a:srgbClr val="000000"/>
              </a:solidFill>
              <a:latin typeface="華康儷中黑" pitchFamily="49" charset="-120"/>
              <a:ea typeface="華康儷中黑" pitchFamily="49" charset="-120"/>
            </a:endParaRPr>
          </a:p>
        </p:txBody>
      </p:sp>
      <p:sp>
        <p:nvSpPr>
          <p:cNvPr id="96260" name="Rectangle 5"/>
          <p:cNvSpPr>
            <a:spLocks noChangeArrowheads="1"/>
          </p:cNvSpPr>
          <p:nvPr/>
        </p:nvSpPr>
        <p:spPr bwMode="auto">
          <a:xfrm>
            <a:off x="4957763" y="4495800"/>
            <a:ext cx="1595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100">
                <a:solidFill>
                  <a:srgbClr val="000000"/>
                </a:solidFill>
                <a:latin typeface="華康儷中黑" pitchFamily="49" charset="-120"/>
                <a:ea typeface="華康儷中黑" pitchFamily="49" charset="-120"/>
              </a:rPr>
              <a:t>第二次疫苗接種或感染</a:t>
            </a:r>
            <a:endParaRPr kumimoji="0" lang="en-US" altLang="en-US" sz="1100">
              <a:solidFill>
                <a:srgbClr val="000000"/>
              </a:solidFill>
              <a:latin typeface="華康儷中黑" pitchFamily="49" charset="-120"/>
              <a:ea typeface="華康儷中黑" pitchFamily="49" charset="-120"/>
            </a:endParaRPr>
          </a:p>
        </p:txBody>
      </p:sp>
      <p:sp>
        <p:nvSpPr>
          <p:cNvPr id="96261" name="TextBox 4"/>
          <p:cNvSpPr txBox="1">
            <a:spLocks noChangeArrowheads="1"/>
          </p:cNvSpPr>
          <p:nvPr/>
        </p:nvSpPr>
        <p:spPr bwMode="auto">
          <a:xfrm>
            <a:off x="6524625" y="4597400"/>
            <a:ext cx="1143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kumimoji="0" lang="zh-TW" altLang="en-US" sz="1000">
                <a:solidFill>
                  <a:srgbClr val="000000"/>
                </a:solidFill>
                <a:latin typeface="Calibri" pitchFamily="34" charset="0"/>
                <a:ea typeface="華康儷中黑" pitchFamily="49" charset="-120"/>
              </a:rPr>
              <a:t>時間</a:t>
            </a:r>
            <a:r>
              <a:rPr kumimoji="0" lang="en-US" altLang="zh-TW" sz="1000">
                <a:solidFill>
                  <a:srgbClr val="000000"/>
                </a:solidFill>
                <a:latin typeface="Calibri" pitchFamily="34" charset="0"/>
                <a:ea typeface="華康儷中黑" pitchFamily="49" charset="-120"/>
              </a:rPr>
              <a:t>(</a:t>
            </a:r>
            <a:r>
              <a:rPr kumimoji="0" lang="zh-TW" altLang="en-US" sz="1000">
                <a:solidFill>
                  <a:srgbClr val="000000"/>
                </a:solidFill>
                <a:latin typeface="Calibri" pitchFamily="34" charset="0"/>
                <a:ea typeface="華康儷中黑" pitchFamily="49" charset="-120"/>
              </a:rPr>
              <a:t>日子</a:t>
            </a:r>
            <a:r>
              <a:rPr kumimoji="0" lang="en-US" altLang="zh-TW" sz="1000">
                <a:solidFill>
                  <a:srgbClr val="000000"/>
                </a:solidFill>
                <a:latin typeface="Calibri" pitchFamily="34" charset="0"/>
                <a:ea typeface="華康儷中黑" pitchFamily="49" charset="-120"/>
              </a:rPr>
              <a:t>)</a:t>
            </a:r>
            <a:endParaRPr kumimoji="0" lang="en-US" altLang="en-US" sz="1000">
              <a:solidFill>
                <a:srgbClr val="000000"/>
              </a:solidFill>
              <a:latin typeface="Calibri" pitchFamily="34" charset="0"/>
              <a:ea typeface="華康儷中黑" pitchFamily="49" charset="-120"/>
            </a:endParaRPr>
          </a:p>
        </p:txBody>
      </p:sp>
    </p:spTree>
    <p:extLst>
      <p:ext uri="{BB962C8B-B14F-4D97-AF65-F5344CB8AC3E}">
        <p14:creationId xmlns:p14="http://schemas.microsoft.com/office/powerpoint/2010/main" val="7235470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814090,Picture 10,538,Slide283"/>
  <p:tag name="PPTXSS_SETTINGS" val="0,3,3,100,50,3,True,True"/>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1790</Words>
  <Application>Microsoft Office PowerPoint</Application>
  <PresentationFormat>On-screen Show (4:3)</PresentationFormat>
  <Paragraphs>199</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3_Office Theme</vt:lpstr>
      <vt:lpstr>PowerPoint Presentation</vt:lpstr>
      <vt:lpstr>Wellmune™ WGP的威力 The Power of Wellmune™ WGP </vt:lpstr>
      <vt:lpstr>基本免疫學 Basic Immunology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Wellmune™</vt:lpstr>
      <vt:lpstr>PowerPoint Presentation</vt:lpstr>
      <vt:lpstr>如何運作? How it Works?</vt:lpstr>
      <vt:lpstr>PowerPoint Presentation</vt:lpstr>
      <vt:lpstr>PowerPoint Presentation</vt:lpstr>
      <vt:lpstr>PowerPoint Presentation</vt:lpstr>
      <vt:lpstr>研究 Research</vt:lpstr>
      <vt:lpstr>“感冒和流感”: 一個懸而未決的問題 “Cold and Flu”: An unsolved Problem</vt:lpstr>
      <vt:lpstr>PowerPoint Presentation</vt:lpstr>
      <vt:lpstr>PowerPoint Presentation</vt:lpstr>
      <vt:lpstr>PowerPoint Presentation</vt:lpstr>
      <vt:lpstr>PowerPoint Presentation</vt:lpstr>
      <vt:lpstr>PowerPoint Presentation</vt:lpstr>
      <vt:lpstr>安全性 Safety</vt:lpstr>
      <vt:lpstr>維他命C Vitamin C</vt:lpstr>
      <vt:lpstr>鋅 Zinc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markethongkong</dc:creator>
  <cp:lastModifiedBy>Monie Chan</cp:lastModifiedBy>
  <cp:revision>2</cp:revision>
  <dcterms:created xsi:type="dcterms:W3CDTF">2014-11-18T03:11:16Z</dcterms:created>
  <dcterms:modified xsi:type="dcterms:W3CDTF">2014-12-10T05:56:36Z</dcterms:modified>
</cp:coreProperties>
</file>